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sldIdLst>
    <p:sldId id="256" r:id="rId2"/>
    <p:sldId id="276" r:id="rId3"/>
    <p:sldId id="278" r:id="rId4"/>
    <p:sldId id="284" r:id="rId5"/>
    <p:sldId id="285" r:id="rId6"/>
    <p:sldId id="286" r:id="rId7"/>
    <p:sldId id="287" r:id="rId8"/>
    <p:sldId id="289" r:id="rId9"/>
    <p:sldId id="290" r:id="rId10"/>
    <p:sldId id="291" r:id="rId11"/>
    <p:sldId id="292" r:id="rId12"/>
    <p:sldId id="288" r:id="rId13"/>
    <p:sldId id="293" r:id="rId14"/>
    <p:sldId id="342" r:id="rId15"/>
    <p:sldId id="343" r:id="rId16"/>
    <p:sldId id="344" r:id="rId17"/>
    <p:sldId id="345" r:id="rId18"/>
    <p:sldId id="346" r:id="rId19"/>
    <p:sldId id="349" r:id="rId20"/>
    <p:sldId id="350" r:id="rId21"/>
    <p:sldId id="351" r:id="rId22"/>
    <p:sldId id="352" r:id="rId23"/>
    <p:sldId id="353" r:id="rId24"/>
    <p:sldId id="354" r:id="rId25"/>
    <p:sldId id="355" r:id="rId26"/>
    <p:sldId id="356" r:id="rId27"/>
    <p:sldId id="357" r:id="rId28"/>
    <p:sldId id="358" r:id="rId29"/>
    <p:sldId id="359" r:id="rId30"/>
    <p:sldId id="360" r:id="rId31"/>
    <p:sldId id="361" r:id="rId32"/>
    <p:sldId id="362" r:id="rId33"/>
    <p:sldId id="363" r:id="rId34"/>
    <p:sldId id="364" r:id="rId35"/>
    <p:sldId id="365" r:id="rId36"/>
    <p:sldId id="366" r:id="rId37"/>
    <p:sldId id="367" r:id="rId38"/>
    <p:sldId id="368" r:id="rId39"/>
    <p:sldId id="369" r:id="rId40"/>
    <p:sldId id="370" r:id="rId41"/>
    <p:sldId id="371" r:id="rId42"/>
    <p:sldId id="275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438A"/>
    <a:srgbClr val="FAB63D"/>
    <a:srgbClr val="E76323"/>
    <a:srgbClr val="15AED1"/>
    <a:srgbClr val="4244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72" autoAdjust="0"/>
    <p:restoredTop sz="94660"/>
  </p:normalViewPr>
  <p:slideViewPr>
    <p:cSldViewPr snapToGrid="0">
      <p:cViewPr varScale="1">
        <p:scale>
          <a:sx n="72" d="100"/>
          <a:sy n="72" d="100"/>
        </p:scale>
        <p:origin x="6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283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923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433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9179D5D-A8CD-49B2-8BFF-67718239F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37156FD-F487-495B-A5C3-68045BE51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A7C4FE6-9E53-49E9-85E6-B5066BDC34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F812082-D991-4C11-81BE-6714C045FF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8438124-36A1-4911-9C0D-BC5724BA287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5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84C86D0A-1BF2-428A-8E4F-BE388FB499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E162B7A-E477-40E0-96C1-EB4B0829C8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097567-1D36-41F1-800D-0FC3CE07243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0224B3D-2038-40AD-9F50-CF391D786A7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63E55CA-4DE2-4853-B76D-E33EA5861BD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B034051-E3FC-40C2-821B-B5C2589D76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F0572CA-95DA-4A66-A46A-099FFA53C0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370AF79-B607-4629-873B-BCC4142056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176A966-0AAC-40DB-8C6B-4AC73253C8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DD94B1E-EE76-44B7-AE55-5F6873FAC91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9179ADB-9C63-49A8-AE70-4535D1698A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B755151-65C3-47AA-9133-AFD62E82D7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3291734-13DB-4B76-8E33-13C45878C1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E7E2B4-E6D5-4E6C-BAB2-97F2AAB583B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D6F1ADE-51D3-4E57-B59B-778C7C2FB9B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6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F16A4AE-6841-4942-958A-726DDF59EE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6A5A762-992E-4C93-A3FD-89221B389A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A1A649-BD1C-4E17-98CE-249591CA6BC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742DAF3-97E6-41B3-84E3-E731577874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57B744F-48F2-4DCC-8035-4030A870A6F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9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014E0954-EAF1-44F5-8AEE-8B852139D3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4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667F087-E41C-43EE-B15C-00F5298443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BA49F3C-9C2A-442D-943A-75BECA274B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A532A61-9CB2-4F62-AE45-7F2C6A71DD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FC8721F-6A09-4F7D-807C-75DAA64846C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3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E0E742F-B37D-4EE4-B6EC-8F3E53229C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EC834DF-1353-4883-B5BE-9A256DD7A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2556AD1-6155-448E-84B4-E7ED415DFB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D3276AD-D772-4064-BF7B-A82E18CD21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D086FF9-2AA2-4CB8-8ED4-BCFC9DF295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5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CE72CB75-0C4E-4C80-9D71-72E2E42B59D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330DC4D-8F75-4877-8DD9-78D88EE1BB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1172667-28A7-47CD-BBCB-28ECB9A2B6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C92734B-BF7D-4D6D-ACB5-DCA63ACF6F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11DEF9E-EB9C-45E5-9604-FE5A58F2E0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20" name="Espaço Reservado para Imagem 4">
            <a:extLst>
              <a:ext uri="{FF2B5EF4-FFF2-40B4-BE49-F238E27FC236}">
                <a16:creationId xmlns:a16="http://schemas.microsoft.com/office/drawing/2014/main" id="{CFE5D432-6F55-49DD-B1CE-0DC8BA65EB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6254" y="541981"/>
            <a:ext cx="4402946" cy="558165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1" name="Espaço Reservado para Imagem 4">
            <a:extLst>
              <a:ext uri="{FF2B5EF4-FFF2-40B4-BE49-F238E27FC236}">
                <a16:creationId xmlns:a16="http://schemas.microsoft.com/office/drawing/2014/main" id="{203766BB-DB47-4E7C-B6F0-1837ED8B70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31377" y="533400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2" name="Espaço Reservado para Imagem 4">
            <a:extLst>
              <a:ext uri="{FF2B5EF4-FFF2-40B4-BE49-F238E27FC236}">
                <a16:creationId xmlns:a16="http://schemas.microsoft.com/office/drawing/2014/main" id="{15687480-EFD5-46A7-9C5C-E92F5C4326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31377" y="3495675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590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6893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C7CFCBE-1795-4814-9CA5-63EE788E90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9D17039-45F2-4D6B-8D3C-552551612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C6B8D1D-023E-4BB3-AB42-36DF549DFD5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155352-B7A7-496B-869A-209C2BECAE1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83A90EE-B149-49F5-8374-BD1A1224CE3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7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A2D1F8F-5FF5-4106-BB02-2322D19AC2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04C7B34-CBF4-480B-AE8F-9B7E06DB7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687A2A3-3BEC-4A24-8E86-2BB82BCD1B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EC1C5D6-A0C2-40AB-B077-EE891EAE48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7CDA43F-4291-430B-9158-05DF217E33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056689A-3A12-49E5-BC8B-1260655411A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12D3A29-7C09-4954-89AB-ADB3DFF9ED64}"/>
              </a:ext>
            </a:extLst>
          </p:cNvPr>
          <p:cNvSpPr/>
          <p:nvPr userDrawn="1"/>
        </p:nvSpPr>
        <p:spPr>
          <a:xfrm>
            <a:off x="626253" y="533400"/>
            <a:ext cx="10975197" cy="558165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EF237E-0123-4DCA-B614-FD7509CCC6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F2435BA-1C8E-4991-9A46-B09DA3E87F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E9FB71A-5B5B-4896-A797-E2C1B9962D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00F02F2-01FA-47A9-89EE-974314679DE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12" name="Espaço Reservado para Mídia 11">
            <a:extLst>
              <a:ext uri="{FF2B5EF4-FFF2-40B4-BE49-F238E27FC236}">
                <a16:creationId xmlns:a16="http://schemas.microsoft.com/office/drawing/2014/main" id="{9264AF54-7250-45CA-98B5-D4F1EFCFF891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625475" y="533400"/>
            <a:ext cx="10975975" cy="5581650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vídeo</a:t>
            </a:r>
          </a:p>
        </p:txBody>
      </p:sp>
    </p:spTree>
    <p:extLst>
      <p:ext uri="{BB962C8B-B14F-4D97-AF65-F5344CB8AC3E}">
        <p14:creationId xmlns:p14="http://schemas.microsoft.com/office/powerpoint/2010/main" val="254728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8CD220F-6851-4DD1-A105-F8210E32EF5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4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 descr="Senac">
            <a:extLst>
              <a:ext uri="{FF2B5EF4-FFF2-40B4-BE49-F238E27FC236}">
                <a16:creationId xmlns:a16="http://schemas.microsoft.com/office/drawing/2014/main" id="{A34904F6-0A25-48AC-8173-1609238D39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071" y="2361393"/>
            <a:ext cx="2101858" cy="1373214"/>
          </a:xfrm>
          <a:prstGeom prst="rect">
            <a:avLst/>
          </a:prstGeom>
        </p:spPr>
      </p:pic>
      <p:pic>
        <p:nvPicPr>
          <p:cNvPr id="5" name="Imagem 4" descr="Siga o Senac em Minas nas Redes Sociais:&#10;&#10;Facebook&#10;Instagram&#10;Tik Tok&#10;Twitter&#10;LinkedIn&#10;YouTube">
            <a:extLst>
              <a:ext uri="{FF2B5EF4-FFF2-40B4-BE49-F238E27FC236}">
                <a16:creationId xmlns:a16="http://schemas.microsoft.com/office/drawing/2014/main" id="{3F36380C-B260-4FCB-A0EB-A5813AF789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944" y="4250434"/>
            <a:ext cx="3948113" cy="127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3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86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844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306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550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43B33B6-BAFD-4E06-8AEA-88ED8BB4180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6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6F46554-9801-4155-8EF3-860B1D5E3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31DDD21-4FDB-4B26-8E17-EDBD4822B0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0F1B308-AF0E-4B41-A733-CF0C0837CF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B9AD97B-48C1-43F2-8E9E-5D6C790B00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02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10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367863B-65C3-406B-AE15-26DEF34FE7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99866C6-49C9-4494-B432-818F2DAD37A3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B5A3B87-E033-4DCA-B5D6-B8E3AC6C92BE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7088810-F2BB-47CB-850B-403EEF8AB454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85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64" r:id="rId12"/>
    <p:sldLayoutId id="2147483652" r:id="rId13"/>
    <p:sldLayoutId id="2147483653" r:id="rId14"/>
    <p:sldLayoutId id="2147483654" r:id="rId15"/>
    <p:sldLayoutId id="2147483656" r:id="rId16"/>
    <p:sldLayoutId id="2147483660" r:id="rId17"/>
    <p:sldLayoutId id="2147483661" r:id="rId18"/>
    <p:sldLayoutId id="2147483657" r:id="rId19"/>
    <p:sldLayoutId id="2147483658" r:id="rId20"/>
    <p:sldLayoutId id="2147483659" r:id="rId21"/>
    <p:sldLayoutId id="2147483662" r:id="rId22"/>
    <p:sldLayoutId id="2147483663" r:id="rId2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4367D24-7AF2-4F5B-B374-6A582E9DA0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78"/>
          <a:stretch/>
        </p:blipFill>
        <p:spPr>
          <a:xfrm>
            <a:off x="8507767" y="3277718"/>
            <a:ext cx="2135203" cy="33448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42F9330-559C-4742-90BF-B61030DA34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22"/>
          <a:stretch/>
        </p:blipFill>
        <p:spPr>
          <a:xfrm>
            <a:off x="8271811" y="3094511"/>
            <a:ext cx="2748337" cy="33448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402BDD5-0769-40F0-8804-57106015E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737" y="4671604"/>
            <a:ext cx="2135203" cy="514507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A96C519-AB02-4ECD-BF8B-602505F8E5C9}"/>
              </a:ext>
            </a:extLst>
          </p:cNvPr>
          <p:cNvSpPr txBox="1"/>
          <p:nvPr/>
        </p:nvSpPr>
        <p:spPr>
          <a:xfrm>
            <a:off x="265043" y="401268"/>
            <a:ext cx="4343436" cy="1544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LEGISLAÇÃO, NORMAS TÉCNICAS DIREITOS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 DEVERES</a:t>
            </a:r>
          </a:p>
        </p:txBody>
      </p:sp>
    </p:spTree>
    <p:extLst>
      <p:ext uri="{BB962C8B-B14F-4D97-AF65-F5344CB8AC3E}">
        <p14:creationId xmlns:p14="http://schemas.microsoft.com/office/powerpoint/2010/main" val="310012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D2A0E6C-19CC-437E-9A04-5B679645A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738187"/>
            <a:ext cx="975360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34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D3FD4FC-FF5A-4226-8685-AFDA995EF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742950"/>
            <a:ext cx="984885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63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959F18F-0F88-4DA7-A069-EFA298912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723900"/>
            <a:ext cx="984885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99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3077CAA-F558-40F2-B408-6C154D7F8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714375"/>
            <a:ext cx="998220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4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>
            <a:extLst>
              <a:ext uri="{FF2B5EF4-FFF2-40B4-BE49-F238E27FC236}">
                <a16:creationId xmlns:a16="http://schemas.microsoft.com/office/drawing/2014/main" id="{A1F98D9F-6D89-4793-9F43-F9CC1A2610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981201" y="1219200"/>
            <a:ext cx="8531225" cy="501808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lnSpcReduction="10000"/>
          </a:bodyPr>
          <a:lstStyle/>
          <a:p>
            <a:pPr marL="0" indent="0">
              <a:defRPr/>
            </a:pPr>
            <a:r>
              <a:rPr lang="en-US" sz="2400" b="1" dirty="0" err="1"/>
              <a:t>Evolução</a:t>
            </a:r>
            <a:r>
              <a:rPr lang="en-US" sz="2400" b="1" dirty="0"/>
              <a:t> das </a:t>
            </a:r>
            <a:r>
              <a:rPr lang="en-US" sz="2400" b="1" dirty="0" err="1"/>
              <a:t>Normas</a:t>
            </a:r>
            <a:endParaRPr lang="en-US" sz="2400" b="1" dirty="0"/>
          </a:p>
          <a:p>
            <a:pPr>
              <a:defRPr/>
            </a:pPr>
            <a:r>
              <a:rPr lang="pt-BR" sz="2000" dirty="0"/>
              <a:t>1995: publicada a primeira versão da BS 7799-1;</a:t>
            </a:r>
          </a:p>
          <a:p>
            <a:pPr>
              <a:defRPr/>
            </a:pPr>
            <a:r>
              <a:rPr lang="pt-BR" sz="2000" dirty="0"/>
              <a:t>1998: publicada a primeira versão da BS 7799-2;</a:t>
            </a:r>
          </a:p>
          <a:p>
            <a:pPr>
              <a:defRPr/>
            </a:pPr>
            <a:r>
              <a:rPr lang="pt-BR" sz="2000" dirty="0"/>
              <a:t>1999: publicada a revisão da BS 7799-1;</a:t>
            </a:r>
          </a:p>
          <a:p>
            <a:pPr>
              <a:defRPr/>
            </a:pPr>
            <a:r>
              <a:rPr lang="pt-BR" sz="2000" dirty="0"/>
              <a:t>2000: publicada a primeira versão da Norma ISO/IEC 17799;</a:t>
            </a:r>
          </a:p>
          <a:p>
            <a:pPr>
              <a:defRPr/>
            </a:pPr>
            <a:r>
              <a:rPr lang="pt-BR" sz="2000" dirty="0"/>
              <a:t>2001: publicada a primeira versão da norma no Brasil, NBR</a:t>
            </a:r>
          </a:p>
          <a:p>
            <a:pPr>
              <a:defRPr/>
            </a:pPr>
            <a:r>
              <a:rPr lang="en-US" sz="2000" dirty="0"/>
              <a:t>ISO/IEC 17799;</a:t>
            </a:r>
          </a:p>
          <a:p>
            <a:pPr>
              <a:defRPr/>
            </a:pPr>
            <a:r>
              <a:rPr lang="pt-BR" sz="2000" dirty="0"/>
              <a:t>2002: publicada revisão da norma BS 7799 parte 2;</a:t>
            </a:r>
          </a:p>
          <a:p>
            <a:pPr>
              <a:defRPr/>
            </a:pPr>
            <a:r>
              <a:rPr lang="pt-BR" sz="2000" dirty="0"/>
              <a:t>2005: Agosto: publicada a segunda versão da norma no Brasil, NBR</a:t>
            </a:r>
          </a:p>
          <a:p>
            <a:pPr>
              <a:defRPr/>
            </a:pPr>
            <a:r>
              <a:rPr lang="en-US" sz="2000" dirty="0"/>
              <a:t>ISO/IEC 17799;</a:t>
            </a:r>
          </a:p>
          <a:p>
            <a:pPr>
              <a:defRPr/>
            </a:pPr>
            <a:r>
              <a:rPr lang="pt-BR" sz="2000" dirty="0"/>
              <a:t>2006: Publicada a norma no Brasil, NBR ISO/IEC 27001;</a:t>
            </a:r>
          </a:p>
          <a:p>
            <a:pPr>
              <a:defRPr/>
            </a:pPr>
            <a:r>
              <a:rPr lang="pt-BR" sz="2000" dirty="0"/>
              <a:t>2007: Julho: alterado apenas o nome da norma NBR ISO/IEC 17799</a:t>
            </a:r>
          </a:p>
          <a:p>
            <a:pPr>
              <a:defRPr/>
            </a:pPr>
            <a:r>
              <a:rPr lang="en-US" sz="2000" dirty="0" err="1"/>
              <a:t>para</a:t>
            </a:r>
            <a:r>
              <a:rPr lang="en-US" sz="2000" dirty="0"/>
              <a:t> NBR ISO/IEC 27002</a:t>
            </a:r>
            <a:endParaRPr lang="pt-BR" sz="20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F94D39D-E4C1-4FA4-9462-5A8B225460DB}"/>
              </a:ext>
            </a:extLst>
          </p:cNvPr>
          <p:cNvSpPr txBox="1">
            <a:spLocks noChangeArrowheads="1"/>
          </p:cNvSpPr>
          <p:nvPr/>
        </p:nvSpPr>
        <p:spPr>
          <a:xfrm>
            <a:off x="1524000" y="76201"/>
            <a:ext cx="7239000" cy="41116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r>
              <a:rPr lang="pt-BR" sz="2200" b="1" dirty="0"/>
              <a:t>Norma: ISO/IEC NBR 27001 e ISO/IEC NBR 27002</a:t>
            </a:r>
            <a:endParaRPr lang="pt-BR" sz="2200" b="1" dirty="0">
              <a:solidFill>
                <a:schemeClr val="tx1"/>
              </a:solidFill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>
            <a:extLst>
              <a:ext uri="{FF2B5EF4-FFF2-40B4-BE49-F238E27FC236}">
                <a16:creationId xmlns:a16="http://schemas.microsoft.com/office/drawing/2014/main" id="{902BD0D1-861E-41D0-8AB9-37E2581204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992314" y="1700213"/>
            <a:ext cx="8531225" cy="33131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55000" lnSpcReduction="20000"/>
          </a:bodyPr>
          <a:lstStyle/>
          <a:p>
            <a:r>
              <a:rPr lang="en-US" altLang="pt-BR" sz="2400" b="1"/>
              <a:t>Organismos Normalizadores</a:t>
            </a:r>
          </a:p>
          <a:p>
            <a:endParaRPr lang="en-US" altLang="pt-BR" sz="2400" b="1"/>
          </a:p>
          <a:p>
            <a:r>
              <a:rPr lang="en-US" altLang="pt-BR" sz="1800" b="1"/>
              <a:t>ISO (Internacional Organization for Standardization):</a:t>
            </a:r>
          </a:p>
          <a:p>
            <a:r>
              <a:rPr lang="pt-BR" altLang="pt-BR"/>
              <a:t>Federação mundial dos organismos de normalização, fundada em 1947 e contando atualmente com 148</a:t>
            </a:r>
          </a:p>
          <a:p>
            <a:r>
              <a:rPr lang="pt-BR" altLang="pt-BR"/>
              <a:t>países membros, incluindo o Brasil. Já publicou mais de 14000 normas internacionais e documentos</a:t>
            </a:r>
          </a:p>
          <a:p>
            <a:r>
              <a:rPr lang="en-US" altLang="pt-BR"/>
              <a:t>normativos.</a:t>
            </a:r>
          </a:p>
          <a:p>
            <a:endParaRPr lang="en-US" altLang="pt-BR"/>
          </a:p>
          <a:p>
            <a:r>
              <a:rPr lang="en-US" altLang="pt-BR" sz="1800" b="1"/>
              <a:t>IEC (Internacional Electrotechnical Commission):</a:t>
            </a:r>
          </a:p>
          <a:p>
            <a:r>
              <a:rPr lang="pt-BR" altLang="pt-BR"/>
              <a:t>Organização voltada para normalização de padrões relacionados com elétrica e eletrônica. Fundada em</a:t>
            </a:r>
          </a:p>
          <a:p>
            <a:r>
              <a:rPr lang="pt-BR" altLang="pt-BR"/>
              <a:t>1906.</a:t>
            </a:r>
            <a:endParaRPr lang="pt-BR" altLang="pt-BR">
              <a:solidFill>
                <a:schemeClr val="tx1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A254488-1190-4F41-91FE-6F55AEF1106D}"/>
              </a:ext>
            </a:extLst>
          </p:cNvPr>
          <p:cNvSpPr txBox="1">
            <a:spLocks noChangeArrowheads="1"/>
          </p:cNvSpPr>
          <p:nvPr/>
        </p:nvSpPr>
        <p:spPr>
          <a:xfrm>
            <a:off x="1524000" y="76201"/>
            <a:ext cx="7239000" cy="41116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r>
              <a:rPr lang="pt-BR" sz="2200" b="1" dirty="0"/>
              <a:t>Norma: ISO/IEC NBR 27001 e ISO/IEC NBR 27002</a:t>
            </a:r>
            <a:endParaRPr lang="pt-BR" sz="2200" b="1" dirty="0">
              <a:solidFill>
                <a:schemeClr val="tx1"/>
              </a:solidFill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>
            <a:extLst>
              <a:ext uri="{FF2B5EF4-FFF2-40B4-BE49-F238E27FC236}">
                <a16:creationId xmlns:a16="http://schemas.microsoft.com/office/drawing/2014/main" id="{7A09776F-ADF8-421E-BBBC-935BB26D16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981201" y="1412876"/>
            <a:ext cx="8531225" cy="4424363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lnSpcReduction="10000"/>
          </a:bodyPr>
          <a:lstStyle/>
          <a:p>
            <a:pPr>
              <a:defRPr/>
            </a:pPr>
            <a:r>
              <a:rPr lang="en-US" sz="2400" b="1" dirty="0" err="1"/>
              <a:t>Organismos</a:t>
            </a:r>
            <a:r>
              <a:rPr lang="en-US" sz="2400" b="1" dirty="0"/>
              <a:t> </a:t>
            </a:r>
            <a:r>
              <a:rPr lang="en-US" sz="2400" b="1" dirty="0" err="1"/>
              <a:t>Normalizadores</a:t>
            </a:r>
            <a:endParaRPr lang="en-US" sz="2400" b="1" dirty="0"/>
          </a:p>
          <a:p>
            <a:pPr>
              <a:defRPr/>
            </a:pPr>
            <a:endParaRPr lang="en-US" sz="1800" b="1" dirty="0"/>
          </a:p>
          <a:p>
            <a:pPr>
              <a:defRPr/>
            </a:pPr>
            <a:r>
              <a:rPr lang="pt-BR" sz="2000" b="1" dirty="0"/>
              <a:t>ABNT (Associação Brasileira de Normas Técnicas)</a:t>
            </a:r>
          </a:p>
          <a:p>
            <a:pPr>
              <a:defRPr/>
            </a:pPr>
            <a:endParaRPr lang="pt-BR" sz="900" b="1" dirty="0"/>
          </a:p>
          <a:p>
            <a:pPr>
              <a:buFont typeface="Arial" pitchFamily="34" charset="0"/>
              <a:buChar char="•"/>
              <a:defRPr/>
            </a:pPr>
            <a:r>
              <a:rPr lang="pt-BR" sz="1800" dirty="0"/>
              <a:t>Entidade civil, sem fins lucrativos, credenciada como único Fórum Nacional de</a:t>
            </a:r>
          </a:p>
          <a:p>
            <a:pPr marL="0" indent="0">
              <a:defRPr/>
            </a:pPr>
            <a:r>
              <a:rPr lang="pt-BR" sz="1800" dirty="0"/>
              <a:t>Normalização</a:t>
            </a:r>
          </a:p>
          <a:p>
            <a:pPr marL="0" indent="0">
              <a:defRPr/>
            </a:pPr>
            <a:endParaRPr lang="pt-BR" sz="1800" dirty="0"/>
          </a:p>
          <a:p>
            <a:pPr marL="285750" indent="-285750">
              <a:defRPr/>
            </a:pPr>
            <a:r>
              <a:rPr lang="pt-BR" sz="1800" dirty="0"/>
              <a:t>Responsável pela elaboração das Normas Brasileiras, de caráter voluntário. É a representante oficial da ISO no </a:t>
            </a:r>
            <a:r>
              <a:rPr lang="en-US" sz="1800" dirty="0" err="1"/>
              <a:t>Brasil</a:t>
            </a:r>
            <a:r>
              <a:rPr lang="en-US" sz="1800" dirty="0"/>
              <a:t>.</a:t>
            </a:r>
          </a:p>
          <a:p>
            <a:pPr>
              <a:buFont typeface="Arial" pitchFamily="34" charset="0"/>
              <a:buChar char="•"/>
              <a:defRPr/>
            </a:pPr>
            <a:endParaRPr lang="en-US" sz="1800" dirty="0"/>
          </a:p>
          <a:p>
            <a:pPr>
              <a:buFont typeface="Arial" pitchFamily="34" charset="0"/>
              <a:buChar char="•"/>
              <a:defRPr/>
            </a:pPr>
            <a:r>
              <a:rPr lang="pt-BR" sz="1800" dirty="0"/>
              <a:t>Foi fundada em 1940 e participou da fundação da ISO como membro </a:t>
            </a:r>
            <a:r>
              <a:rPr lang="en-US" sz="1800" dirty="0" err="1"/>
              <a:t>fundador</a:t>
            </a:r>
            <a:r>
              <a:rPr lang="en-US" sz="1800" dirty="0"/>
              <a:t>.</a:t>
            </a:r>
          </a:p>
          <a:p>
            <a:pPr>
              <a:buFont typeface="Arial" pitchFamily="34" charset="0"/>
              <a:buChar char="•"/>
              <a:defRPr/>
            </a:pPr>
            <a:endParaRPr lang="en-US" sz="1800" dirty="0"/>
          </a:p>
          <a:p>
            <a:pPr>
              <a:buFont typeface="Arial" pitchFamily="34" charset="0"/>
              <a:buChar char="•"/>
              <a:defRPr/>
            </a:pPr>
            <a:r>
              <a:rPr lang="pt-BR" sz="1800" dirty="0"/>
              <a:t>É composta por comitês técnicos de normalização (CB’s).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522665B-673F-4D4F-A5AA-64E1C6066206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1524001" y="152400"/>
            <a:ext cx="7789863" cy="50165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r>
              <a:rPr lang="pt-BR" sz="2200" b="1" dirty="0"/>
              <a:t>Norma: ISO/IEC NBR 27001 e ISO/IEC NBR 27002</a:t>
            </a:r>
            <a:endParaRPr lang="pt-BR" sz="2200" b="1" dirty="0">
              <a:solidFill>
                <a:schemeClr val="tx1"/>
              </a:solidFill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3">
            <a:extLst>
              <a:ext uri="{FF2B5EF4-FFF2-40B4-BE49-F238E27FC236}">
                <a16:creationId xmlns:a16="http://schemas.microsoft.com/office/drawing/2014/main" id="{2E17612F-2089-4E03-8C39-8033B8F6F3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752601" y="1066800"/>
            <a:ext cx="8531225" cy="36718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r>
              <a:rPr lang="pt-BR" altLang="pt-BR" sz="2400" b="1"/>
              <a:t>Sistema de Gestão em Segurança da Informação</a:t>
            </a:r>
          </a:p>
          <a:p>
            <a:endParaRPr lang="pt-BR" altLang="pt-BR" sz="1000" b="1"/>
          </a:p>
          <a:p>
            <a:r>
              <a:rPr lang="pt-BR" altLang="pt-BR" sz="2400"/>
              <a:t>O sistema de Gestão em Segurança da Informação, ou</a:t>
            </a:r>
          </a:p>
          <a:p>
            <a:r>
              <a:rPr lang="en-US" altLang="pt-BR" sz="2400"/>
              <a:t>Information Security Management System (ISMS), é o</a:t>
            </a:r>
          </a:p>
          <a:p>
            <a:r>
              <a:rPr lang="pt-BR" altLang="pt-BR" sz="2400"/>
              <a:t>resultado da aplicação do planejada de:</a:t>
            </a:r>
          </a:p>
          <a:p>
            <a:endParaRPr lang="pt-BR" altLang="pt-BR" sz="1000"/>
          </a:p>
          <a:p>
            <a:pPr>
              <a:buFontTx/>
              <a:buChar char="•"/>
            </a:pPr>
            <a:r>
              <a:rPr lang="en-US" altLang="pt-BR" sz="2400"/>
              <a:t>Objetivos,</a:t>
            </a:r>
          </a:p>
          <a:p>
            <a:pPr>
              <a:buFontTx/>
              <a:buChar char="•"/>
            </a:pPr>
            <a:r>
              <a:rPr lang="en-US" altLang="pt-BR" sz="2400"/>
              <a:t>Diretrizes,</a:t>
            </a:r>
          </a:p>
          <a:p>
            <a:pPr>
              <a:buFontTx/>
              <a:buChar char="•"/>
            </a:pPr>
            <a:r>
              <a:rPr lang="en-US" altLang="pt-BR" sz="2400"/>
              <a:t>Políticas,</a:t>
            </a:r>
          </a:p>
          <a:p>
            <a:pPr>
              <a:buFontTx/>
              <a:buChar char="•"/>
            </a:pPr>
            <a:r>
              <a:rPr lang="en-US" altLang="pt-BR" sz="2400"/>
              <a:t>Procedimentos,</a:t>
            </a:r>
          </a:p>
          <a:p>
            <a:pPr>
              <a:buFontTx/>
              <a:buChar char="•"/>
            </a:pPr>
            <a:r>
              <a:rPr lang="en-US" altLang="pt-BR" sz="2400"/>
              <a:t>Modelos e</a:t>
            </a:r>
          </a:p>
          <a:p>
            <a:pPr>
              <a:buFontTx/>
              <a:buChar char="•"/>
            </a:pPr>
            <a:r>
              <a:rPr lang="en-US" altLang="pt-BR" sz="2400"/>
              <a:t>Outras medidas administrativas</a:t>
            </a:r>
            <a:endParaRPr lang="pt-BR" altLang="pt-BR" sz="240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AF4CB92-FC06-468D-A246-17335118CC97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1511301" y="76200"/>
            <a:ext cx="7789863" cy="420688"/>
          </a:xfrm>
        </p:spPr>
        <p:txBody>
          <a:bodyPr>
            <a:normAutofit fontScale="900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r>
              <a:rPr lang="pt-BR" sz="2800" b="1" dirty="0"/>
              <a:t>Norma: ISO/IEC NBR 27001</a:t>
            </a:r>
            <a:endParaRPr lang="pt-BR" sz="2800" b="1" dirty="0">
              <a:solidFill>
                <a:schemeClr val="tx1"/>
              </a:solidFill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41010129-6A5F-4A31-8F01-805EE52204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28763" y="36514"/>
            <a:ext cx="7789862" cy="4968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pt-BR" altLang="pt-BR" sz="2800" b="1"/>
              <a:t>Norma: ISO/IEC NBR 27001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C3CACE11-7F93-4413-BD61-61FD04C07F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752601" y="1219201"/>
            <a:ext cx="8531225" cy="4352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pt-BR" altLang="pt-BR" sz="2400" b="1"/>
              <a:t>Sistema de Gestão em Segurança da Informação </a:t>
            </a:r>
            <a:r>
              <a:rPr lang="en-US" altLang="pt-BR" sz="2400" b="1"/>
              <a:t>(ISMS)</a:t>
            </a:r>
          </a:p>
          <a:p>
            <a:endParaRPr lang="en-US" altLang="pt-BR" sz="2400" b="1"/>
          </a:p>
          <a:p>
            <a:r>
              <a:rPr lang="en-US" altLang="pt-BR" sz="2400"/>
              <a:t>Considera basicamente:</a:t>
            </a:r>
          </a:p>
          <a:p>
            <a:r>
              <a:rPr lang="pt-BR" altLang="pt-BR" sz="2400"/>
              <a:t>• Os ativos que estão sendo protegidos;</a:t>
            </a:r>
          </a:p>
          <a:p>
            <a:endParaRPr lang="pt-BR" altLang="pt-BR" sz="2400"/>
          </a:p>
          <a:p>
            <a:r>
              <a:rPr lang="pt-BR" altLang="pt-BR" sz="2400"/>
              <a:t>• O gerenciamento de riscos; </a:t>
            </a:r>
          </a:p>
          <a:p>
            <a:endParaRPr lang="pt-BR" altLang="pt-BR" sz="2400"/>
          </a:p>
          <a:p>
            <a:r>
              <a:rPr lang="pt-BR" altLang="pt-BR" sz="2400"/>
              <a:t>• Os objetivos de controles e controles implementados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>
            <a:extLst>
              <a:ext uri="{FF2B5EF4-FFF2-40B4-BE49-F238E27FC236}">
                <a16:creationId xmlns:a16="http://schemas.microsoft.com/office/drawing/2014/main" id="{E23959CE-20EC-4E7C-8449-7AFFBA509C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828801" y="1066800"/>
            <a:ext cx="8531225" cy="5334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lnSpcReduction="10000"/>
          </a:bodyPr>
          <a:lstStyle/>
          <a:p>
            <a:r>
              <a:rPr lang="en-US" altLang="pt-BR" b="1"/>
              <a:t>Objetivo</a:t>
            </a:r>
          </a:p>
          <a:p>
            <a:endParaRPr lang="en-US" altLang="pt-BR" sz="2400" b="1"/>
          </a:p>
          <a:p>
            <a:r>
              <a:rPr lang="pt-BR" altLang="pt-BR" sz="2400"/>
              <a:t>Proteger as informações de diversos tipos de ameaças para:</a:t>
            </a:r>
          </a:p>
          <a:p>
            <a:pPr>
              <a:buFontTx/>
              <a:buChar char="•"/>
            </a:pPr>
            <a:r>
              <a:rPr lang="pt-BR" altLang="pt-BR" sz="2400"/>
              <a:t>Garantir a continuidade dos negócios</a:t>
            </a:r>
          </a:p>
          <a:p>
            <a:pPr>
              <a:buFontTx/>
              <a:buChar char="•"/>
            </a:pPr>
            <a:r>
              <a:rPr lang="pt-BR" altLang="pt-BR" sz="2400"/>
              <a:t>Minimizar os danos aos negócios</a:t>
            </a:r>
          </a:p>
          <a:p>
            <a:pPr>
              <a:buFontTx/>
              <a:buChar char="•"/>
            </a:pPr>
            <a:r>
              <a:rPr lang="pt-BR" altLang="pt-BR" sz="2400"/>
              <a:t>Maximizar o retorno dos investimentos e as oportunidades de </a:t>
            </a:r>
            <a:r>
              <a:rPr lang="en-US" altLang="pt-BR" sz="2400"/>
              <a:t>negócio.</a:t>
            </a:r>
          </a:p>
          <a:p>
            <a:pPr>
              <a:buFontTx/>
              <a:buChar char="•"/>
            </a:pPr>
            <a:endParaRPr lang="en-US" altLang="pt-BR" sz="2400"/>
          </a:p>
          <a:p>
            <a:r>
              <a:rPr lang="pt-BR" altLang="pt-BR" sz="2400"/>
              <a:t>É caracterizada pela preservação da:</a:t>
            </a:r>
          </a:p>
          <a:p>
            <a:pPr>
              <a:buFontTx/>
              <a:buChar char="•"/>
            </a:pPr>
            <a:r>
              <a:rPr lang="en-US" altLang="pt-BR" sz="2400"/>
              <a:t>CONFIDENCIALIDADE</a:t>
            </a:r>
          </a:p>
          <a:p>
            <a:pPr>
              <a:buFontTx/>
              <a:buChar char="•"/>
            </a:pPr>
            <a:r>
              <a:rPr lang="en-US" altLang="pt-BR" sz="2400"/>
              <a:t>INTEGRIDADE</a:t>
            </a:r>
          </a:p>
          <a:p>
            <a:pPr>
              <a:buFontTx/>
              <a:buChar char="•"/>
            </a:pPr>
            <a:r>
              <a:rPr lang="en-US" altLang="pt-BR" sz="2400"/>
              <a:t>DISPONIBILIDADE</a:t>
            </a:r>
            <a:endParaRPr lang="pt-BR" altLang="pt-BR" sz="2400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F4E53B00-B247-4D73-9310-A827A588F1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76200"/>
            <a:ext cx="7789863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pt-BR" altLang="pt-BR" sz="2800" b="1">
                <a:solidFill>
                  <a:srgbClr val="000000"/>
                </a:solidFill>
              </a:rPr>
              <a:t>Norma: ISO/IEC NBR 27002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3EF8B03-77E1-4B11-AAA7-8EAD8B479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2" y="0"/>
            <a:ext cx="12059478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14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>
            <a:extLst>
              <a:ext uri="{FF2B5EF4-FFF2-40B4-BE49-F238E27FC236}">
                <a16:creationId xmlns:a16="http://schemas.microsoft.com/office/drawing/2014/main" id="{BBF8E765-4B59-4534-BA2C-F59CDB7D67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752600" y="1143000"/>
            <a:ext cx="8610600" cy="4038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lnSpcReduction="10000"/>
          </a:bodyPr>
          <a:lstStyle/>
          <a:p>
            <a:r>
              <a:rPr lang="pt-BR" altLang="pt-BR" sz="2400" b="1"/>
              <a:t>Como estabelecer requisitos de segurança</a:t>
            </a:r>
          </a:p>
          <a:p>
            <a:r>
              <a:rPr lang="en-US" altLang="pt-BR" sz="2400" b="1"/>
              <a:t>Três fontes principais:</a:t>
            </a:r>
          </a:p>
          <a:p>
            <a:pPr>
              <a:buFontTx/>
              <a:buChar char="•"/>
            </a:pPr>
            <a:r>
              <a:rPr lang="pt-BR" altLang="pt-BR" sz="2400"/>
              <a:t>Avaliação dos riscos dos ativos da organização.</a:t>
            </a:r>
          </a:p>
          <a:p>
            <a:pPr>
              <a:buFontTx/>
              <a:buChar char="•"/>
            </a:pPr>
            <a:endParaRPr lang="pt-BR" altLang="pt-BR" sz="2400"/>
          </a:p>
          <a:p>
            <a:pPr>
              <a:buFontTx/>
              <a:buChar char="•"/>
            </a:pPr>
            <a:r>
              <a:rPr lang="pt-BR" altLang="pt-BR" sz="2400"/>
              <a:t>Atendimento aos requisitos legais, contratuais, estatutários </a:t>
            </a:r>
            <a:r>
              <a:rPr lang="en-US" altLang="pt-BR" sz="2400"/>
              <a:t>dos envolvidos nos negócios.</a:t>
            </a:r>
          </a:p>
          <a:p>
            <a:pPr>
              <a:buFontTx/>
              <a:buChar char="•"/>
            </a:pPr>
            <a:endParaRPr lang="en-US" altLang="pt-BR" sz="2400"/>
          </a:p>
          <a:p>
            <a:pPr>
              <a:buFontTx/>
              <a:buChar char="•"/>
            </a:pPr>
            <a:r>
              <a:rPr lang="pt-BR" altLang="pt-BR" sz="2400"/>
              <a:t>Conjunto de princípios, objetivos e requisitos para o processamento das informações, desenvolvidos para apoiar </a:t>
            </a:r>
            <a:r>
              <a:rPr lang="en-US" altLang="pt-BR" sz="2400"/>
              <a:t>as operações da organização.</a:t>
            </a:r>
            <a:endParaRPr lang="pt-BR" altLang="pt-BR" sz="240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FDB5F5FC-A903-4A81-A535-9A29081D8C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76200"/>
            <a:ext cx="7789863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pt-BR" altLang="pt-BR" sz="2800" b="1">
                <a:solidFill>
                  <a:srgbClr val="000000"/>
                </a:solidFill>
              </a:rPr>
              <a:t>Norma: ISO/IEC NBR 27002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>
            <a:extLst>
              <a:ext uri="{FF2B5EF4-FFF2-40B4-BE49-F238E27FC236}">
                <a16:creationId xmlns:a16="http://schemas.microsoft.com/office/drawing/2014/main" id="{BEDEB7C6-A91B-4528-9613-64ABC9E057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828801" y="762000"/>
            <a:ext cx="8531225" cy="5638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lnSpcReduction="10000"/>
          </a:bodyPr>
          <a:lstStyle/>
          <a:p>
            <a:r>
              <a:rPr lang="en-US" altLang="pt-BR" sz="2400" b="1"/>
              <a:t>Conteúdo</a:t>
            </a:r>
          </a:p>
          <a:p>
            <a:pPr>
              <a:buFontTx/>
              <a:buChar char="•"/>
            </a:pPr>
            <a:r>
              <a:rPr lang="en-US" altLang="pt-BR" sz="2000"/>
              <a:t>Objetivo</a:t>
            </a:r>
          </a:p>
          <a:p>
            <a:pPr>
              <a:buFontTx/>
              <a:buChar char="•"/>
            </a:pPr>
            <a:r>
              <a:rPr lang="en-US" altLang="pt-BR" sz="2000"/>
              <a:t>Termos e definições</a:t>
            </a:r>
          </a:p>
          <a:p>
            <a:pPr>
              <a:buFontTx/>
              <a:buChar char="•"/>
            </a:pPr>
            <a:r>
              <a:rPr lang="en-US" altLang="pt-BR" sz="2000"/>
              <a:t>Analise de Riscos</a:t>
            </a:r>
          </a:p>
          <a:p>
            <a:pPr>
              <a:buFontTx/>
              <a:buChar char="•"/>
            </a:pPr>
            <a:r>
              <a:rPr lang="en-US" altLang="pt-BR" sz="2000"/>
              <a:t>Política de Segurança</a:t>
            </a:r>
          </a:p>
          <a:p>
            <a:pPr>
              <a:buFontTx/>
              <a:buChar char="•"/>
            </a:pPr>
            <a:r>
              <a:rPr lang="en-US" altLang="pt-BR" sz="2000"/>
              <a:t>Segurança Organizacional</a:t>
            </a:r>
          </a:p>
          <a:p>
            <a:pPr>
              <a:buFontTx/>
              <a:buChar char="•"/>
            </a:pPr>
            <a:r>
              <a:rPr lang="en-US" altLang="pt-BR" sz="2000"/>
              <a:t>Gestão de Ativos</a:t>
            </a:r>
          </a:p>
          <a:p>
            <a:pPr>
              <a:buFontTx/>
              <a:buChar char="•"/>
            </a:pPr>
            <a:r>
              <a:rPr lang="en-US" altLang="pt-BR" sz="2000"/>
              <a:t>Segurança em Recursos Humanos</a:t>
            </a:r>
          </a:p>
          <a:p>
            <a:pPr>
              <a:buFontTx/>
              <a:buChar char="•"/>
            </a:pPr>
            <a:r>
              <a:rPr lang="pt-BR" altLang="pt-BR" sz="2000"/>
              <a:t>Segurança Física e do Ambiente</a:t>
            </a:r>
          </a:p>
          <a:p>
            <a:pPr>
              <a:buFontTx/>
              <a:buChar char="•"/>
            </a:pPr>
            <a:r>
              <a:rPr lang="pt-BR" altLang="pt-BR" sz="2000"/>
              <a:t>Gerenciamento de Operações e Comunicações</a:t>
            </a:r>
          </a:p>
          <a:p>
            <a:pPr>
              <a:buFontTx/>
              <a:buChar char="•"/>
            </a:pPr>
            <a:r>
              <a:rPr lang="en-US" altLang="pt-BR" sz="2000"/>
              <a:t>Controle de Acesso</a:t>
            </a:r>
          </a:p>
          <a:p>
            <a:pPr>
              <a:buFontTx/>
              <a:buChar char="•"/>
            </a:pPr>
            <a:r>
              <a:rPr lang="pt-BR" altLang="pt-BR" sz="2000"/>
              <a:t>Aquisição, desenvolvimento e manutenção de sistemas</a:t>
            </a:r>
          </a:p>
          <a:p>
            <a:pPr>
              <a:buFontTx/>
              <a:buChar char="•"/>
            </a:pPr>
            <a:r>
              <a:rPr lang="pt-BR" altLang="pt-BR" sz="2000"/>
              <a:t>Gestão de Incidentes de Segurança da Informação</a:t>
            </a:r>
          </a:p>
          <a:p>
            <a:pPr>
              <a:buFontTx/>
              <a:buChar char="•"/>
            </a:pPr>
            <a:r>
              <a:rPr lang="pt-BR" altLang="pt-BR" sz="2000"/>
              <a:t>Gestão da Continuidade de Negócios</a:t>
            </a:r>
          </a:p>
          <a:p>
            <a:pPr>
              <a:buFontTx/>
              <a:buChar char="•"/>
            </a:pPr>
            <a:r>
              <a:rPr lang="en-US" altLang="pt-BR" sz="2000"/>
              <a:t>Conformidade</a:t>
            </a:r>
            <a:endParaRPr lang="pt-BR" altLang="pt-BR" sz="2000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FCE4A92C-EB69-4639-81EC-C616D67D5A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524000" y="152401"/>
            <a:ext cx="7239000" cy="4111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pt-BR" altLang="pt-BR" sz="2800" b="1"/>
              <a:t>Norma: ISO/IEC NBR 27002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>
            <a:extLst>
              <a:ext uri="{FF2B5EF4-FFF2-40B4-BE49-F238E27FC236}">
                <a16:creationId xmlns:a16="http://schemas.microsoft.com/office/drawing/2014/main" id="{814731F0-401C-4D6E-8A02-4DFD1E2694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800226" y="952501"/>
            <a:ext cx="8531225" cy="35290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r>
              <a:rPr lang="en-US" altLang="pt-BR" sz="2400" b="1"/>
              <a:t>Objetivo</a:t>
            </a:r>
          </a:p>
          <a:p>
            <a:endParaRPr lang="en-US" altLang="pt-BR" sz="2400" b="1"/>
          </a:p>
          <a:p>
            <a:pPr>
              <a:buFontTx/>
              <a:buChar char="•"/>
            </a:pPr>
            <a:r>
              <a:rPr lang="pt-BR" altLang="pt-BR" sz="2400"/>
              <a:t>Fornecer recomendações para gestão da segurança da informação para uso por aqueles, que são responsáveis pela introdução, implementação ou manutenção da segurança de suas organizações</a:t>
            </a:r>
          </a:p>
          <a:p>
            <a:pPr>
              <a:buFontTx/>
              <a:buChar char="•"/>
            </a:pPr>
            <a:endParaRPr lang="pt-BR" altLang="pt-BR" sz="2400"/>
          </a:p>
          <a:p>
            <a:pPr>
              <a:buFontTx/>
              <a:buChar char="•"/>
            </a:pPr>
            <a:r>
              <a:rPr lang="pt-BR" altLang="pt-BR" sz="2400"/>
              <a:t>Prover base comum, para o desenvolvimento de normas de segurança organizacional e das práticas efetivas de gestão de segurança</a:t>
            </a:r>
          </a:p>
          <a:p>
            <a:pPr>
              <a:buFontTx/>
              <a:buChar char="•"/>
            </a:pPr>
            <a:endParaRPr lang="pt-BR" altLang="pt-BR" sz="2400"/>
          </a:p>
          <a:p>
            <a:pPr>
              <a:buFontTx/>
              <a:buChar char="•"/>
            </a:pPr>
            <a:r>
              <a:rPr lang="pt-BR" altLang="pt-BR" sz="2400"/>
              <a:t>Prover confiança, nos relacionamentos entre organizações</a:t>
            </a: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E416659-10AC-49A8-AE48-A7E49F765518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524000" y="152401"/>
            <a:ext cx="7239000" cy="4111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pt-BR" altLang="pt-BR" sz="2800" b="1"/>
              <a:t>Norma: ISO/IEC NBR 27002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>
            <a:extLst>
              <a:ext uri="{FF2B5EF4-FFF2-40B4-BE49-F238E27FC236}">
                <a16:creationId xmlns:a16="http://schemas.microsoft.com/office/drawing/2014/main" id="{F92EF491-AA4D-46A5-A7D6-7583D60417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905000" y="838201"/>
            <a:ext cx="8147050" cy="43529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176213" indent="-176213">
              <a:defRPr/>
            </a:pPr>
            <a:r>
              <a:rPr lang="pt-BR" sz="2000" b="1" dirty="0"/>
              <a:t>Termos e definições</a:t>
            </a:r>
          </a:p>
          <a:p>
            <a:pPr marL="176213" indent="-176213" algn="ctr">
              <a:defRPr/>
            </a:pPr>
            <a:r>
              <a:rPr lang="pt-BR" sz="2000" b="1" dirty="0"/>
              <a:t>Considerações Iniciais</a:t>
            </a:r>
          </a:p>
          <a:p>
            <a:pPr algn="just">
              <a:buFont typeface="Arial" pitchFamily="34" charset="0"/>
              <a:buChar char="•"/>
              <a:defRPr/>
            </a:pPr>
            <a:r>
              <a:rPr lang="pt-BR" sz="2000" dirty="0"/>
              <a:t>A norma não é um documento completo e deve ser vista como um ponto de partida.</a:t>
            </a:r>
          </a:p>
          <a:p>
            <a:pPr algn="just">
              <a:buFont typeface="Arial" pitchFamily="34" charset="0"/>
              <a:buChar char="•"/>
              <a:defRPr/>
            </a:pPr>
            <a:endParaRPr lang="pt-BR" sz="2000" dirty="0"/>
          </a:p>
          <a:p>
            <a:pPr algn="just">
              <a:buFont typeface="Arial" pitchFamily="34" charset="0"/>
              <a:buChar char="•"/>
              <a:defRPr/>
            </a:pPr>
            <a:r>
              <a:rPr lang="pt-BR" sz="2000" dirty="0"/>
              <a:t>Quando da aplicação da NORMA na organização, talvez nem todos os controles e recomendações possam ser aplicados, bem como alguns controles adicionais possam ser necessários.</a:t>
            </a:r>
          </a:p>
          <a:p>
            <a:pPr algn="just">
              <a:buFont typeface="Arial" pitchFamily="34" charset="0"/>
              <a:buChar char="•"/>
              <a:defRPr/>
            </a:pPr>
            <a:endParaRPr lang="pt-BR" sz="2000" dirty="0"/>
          </a:p>
          <a:p>
            <a:pPr algn="just">
              <a:buFont typeface="Arial" pitchFamily="34" charset="0"/>
              <a:buChar char="•"/>
              <a:defRPr/>
            </a:pPr>
            <a:r>
              <a:rPr lang="pt-BR" sz="2000" dirty="0"/>
              <a:t>As obrigações legais devem sempre ser consideradas principalmente porque determinados segmentos de negócio possuem mais regulamentos legais que outros.</a:t>
            </a:r>
          </a:p>
          <a:p>
            <a:pPr algn="just">
              <a:buFont typeface="Arial" pitchFamily="34" charset="0"/>
              <a:buChar char="•"/>
              <a:defRPr/>
            </a:pPr>
            <a:endParaRPr lang="pt-BR" sz="2000" dirty="0"/>
          </a:p>
          <a:p>
            <a:pPr algn="just">
              <a:buFont typeface="Arial" pitchFamily="34" charset="0"/>
              <a:buChar char="•"/>
              <a:defRPr/>
            </a:pPr>
            <a:r>
              <a:rPr lang="pt-BR" sz="2000" dirty="0"/>
              <a:t>O profissional de segurança deve ter o conhecimento desses aspectos legais, já que eles não são descritos na norma.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CED35D7-7FD8-41CE-8EA4-9400ED908D1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525588" y="152400"/>
            <a:ext cx="7239000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pt-BR" altLang="pt-BR" sz="2800" b="1"/>
              <a:t>Norma: ISO/IEC NBR 27002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>
            <a:extLst>
              <a:ext uri="{FF2B5EF4-FFF2-40B4-BE49-F238E27FC236}">
                <a16:creationId xmlns:a16="http://schemas.microsoft.com/office/drawing/2014/main" id="{8BF99703-1399-493E-A4FE-91E99D5D51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828800" y="1066800"/>
            <a:ext cx="8458200" cy="5334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pt-BR" sz="2400" b="1"/>
              <a:t>Termos e definições</a:t>
            </a:r>
          </a:p>
          <a:p>
            <a:endParaRPr lang="en-US" altLang="pt-BR" sz="2400" b="1"/>
          </a:p>
          <a:p>
            <a:pPr algn="ctr"/>
            <a:r>
              <a:rPr lang="en-US" altLang="pt-BR" sz="2000" b="1"/>
              <a:t>Fatores críticos de sucesso</a:t>
            </a:r>
          </a:p>
          <a:p>
            <a:pPr algn="ctr"/>
            <a:endParaRPr lang="en-US" altLang="pt-BR" sz="2000" b="1"/>
          </a:p>
          <a:p>
            <a:pPr algn="just">
              <a:buFontTx/>
              <a:buChar char="•"/>
            </a:pPr>
            <a:r>
              <a:rPr lang="pt-BR" altLang="pt-BR" sz="2000"/>
              <a:t>Para que o processo da SEGURANÇA DA INFORMAÇÃO tenha sucesso é necessário: </a:t>
            </a:r>
          </a:p>
          <a:p>
            <a:pPr lvl="1" algn="just">
              <a:buFont typeface="Arial" pitchFamily="34" charset="0"/>
              <a:buChar char="•"/>
            </a:pPr>
            <a:r>
              <a:rPr lang="pt-BR" altLang="pt-BR" sz="2000"/>
              <a:t>Os regulamentos estejam alinhados com os objetivos de negócio</a:t>
            </a:r>
          </a:p>
          <a:p>
            <a:pPr lvl="1" algn="just">
              <a:buFont typeface="Arial" pitchFamily="34" charset="0"/>
              <a:buChar char="•"/>
            </a:pPr>
            <a:r>
              <a:rPr lang="pt-BR" altLang="pt-BR" sz="2000"/>
              <a:t>A forma de implementação seja coerente com a cultura organizacional</a:t>
            </a:r>
          </a:p>
          <a:p>
            <a:pPr lvl="1" algn="just">
              <a:buFont typeface="Arial" pitchFamily="34" charset="0"/>
              <a:buChar char="•"/>
            </a:pPr>
            <a:r>
              <a:rPr lang="pt-BR" altLang="pt-BR" sz="2000"/>
              <a:t>Exista o apoio verdadeiro da alta administração</a:t>
            </a:r>
          </a:p>
          <a:p>
            <a:pPr lvl="1" algn="just">
              <a:buFont typeface="Arial" pitchFamily="34" charset="0"/>
              <a:buChar char="•"/>
            </a:pPr>
            <a:r>
              <a:rPr lang="pt-BR" altLang="pt-BR" sz="2000"/>
              <a:t>As ações de treinamento e educação sejam permanentes e existam recursos (financeiros, pessoas, tempo) para que o processo de segurança da informação seja efetivo, isto é, eficiente e eficaz ao longo do tempo.</a:t>
            </a:r>
            <a:endParaRPr lang="pt-BR" altLang="pt-BR" sz="2000" b="1"/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60DA53C9-D51E-46EB-A852-23F066290FE8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541463" y="152400"/>
            <a:ext cx="7789862" cy="4968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pt-BR" altLang="pt-BR" sz="2800" b="1"/>
              <a:t>Norma: ISO/IEC NBR 27002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>
            <a:extLst>
              <a:ext uri="{FF2B5EF4-FFF2-40B4-BE49-F238E27FC236}">
                <a16:creationId xmlns:a16="http://schemas.microsoft.com/office/drawing/2014/main" id="{7B42FD47-7485-47FE-B37D-E7E22EA9ED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828801" y="1143001"/>
            <a:ext cx="8531225" cy="3992563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lnSpcReduction="10000"/>
          </a:bodyPr>
          <a:lstStyle/>
          <a:p>
            <a:pPr>
              <a:defRPr/>
            </a:pPr>
            <a:r>
              <a:rPr lang="en-US" sz="2400" b="1" dirty="0" err="1"/>
              <a:t>Análise</a:t>
            </a:r>
            <a:r>
              <a:rPr lang="en-US" sz="2400" b="1" dirty="0"/>
              <a:t> de </a:t>
            </a:r>
            <a:r>
              <a:rPr lang="en-US" sz="2400" b="1" dirty="0" err="1"/>
              <a:t>Riscos</a:t>
            </a:r>
            <a:endParaRPr lang="en-US" sz="2400" b="1" dirty="0"/>
          </a:p>
          <a:p>
            <a:pPr>
              <a:defRPr/>
            </a:pPr>
            <a:endParaRPr lang="en-US" sz="2400" b="1" dirty="0"/>
          </a:p>
          <a:p>
            <a:pPr marL="0" indent="0">
              <a:spcBef>
                <a:spcPts val="0"/>
              </a:spcBef>
              <a:defRPr/>
            </a:pPr>
            <a:r>
              <a:rPr lang="pt-BR" sz="2000" dirty="0"/>
              <a:t>Para uma melhor definição de prioridades das ações, balanceamento dos</a:t>
            </a:r>
          </a:p>
          <a:p>
            <a:pPr marL="0" indent="0">
              <a:spcBef>
                <a:spcPts val="0"/>
              </a:spcBef>
              <a:defRPr/>
            </a:pPr>
            <a:r>
              <a:rPr lang="pt-BR" sz="2000" dirty="0"/>
              <a:t>gastos com controles em comparação aos potenciais danos causados ao</a:t>
            </a:r>
          </a:p>
          <a:p>
            <a:pPr marL="0" indent="0">
              <a:spcBef>
                <a:spcPts val="0"/>
              </a:spcBef>
              <a:defRPr/>
            </a:pPr>
            <a:r>
              <a:rPr lang="pt-BR" sz="2000" dirty="0"/>
              <a:t>negócio e existência de uma justificativa estruturada, é conveniente a</a:t>
            </a:r>
          </a:p>
          <a:p>
            <a:pPr marL="0" indent="0">
              <a:spcBef>
                <a:spcPts val="0"/>
              </a:spcBef>
              <a:defRPr/>
            </a:pPr>
            <a:r>
              <a:rPr lang="pt-BR" sz="2000" dirty="0"/>
              <a:t>existência de uma análise e avaliação de risco em relação à indisponibilidade dos bens de informação.</a:t>
            </a:r>
          </a:p>
          <a:p>
            <a:pPr algn="just">
              <a:defRPr/>
            </a:pPr>
            <a:endParaRPr lang="pt-BR" sz="2000" dirty="0"/>
          </a:p>
          <a:p>
            <a:pPr algn="just">
              <a:defRPr/>
            </a:pPr>
            <a:r>
              <a:rPr lang="pt-BR" sz="2000" dirty="0"/>
              <a:t>Se a organização não estiver preparada, para situações de contingência,</a:t>
            </a:r>
          </a:p>
          <a:p>
            <a:pPr algn="just">
              <a:defRPr/>
            </a:pPr>
            <a:r>
              <a:rPr lang="pt-BR" sz="2000" dirty="0"/>
              <a:t>uma ocorrência dessas pode causar um impacto financeiro, operacional</a:t>
            </a:r>
          </a:p>
          <a:p>
            <a:pPr algn="just">
              <a:defRPr/>
            </a:pPr>
            <a:r>
              <a:rPr lang="pt-BR" sz="2000" dirty="0"/>
              <a:t>ou de imagem, que impeça a continuidade da organização no mercado</a:t>
            </a:r>
          </a:p>
          <a:p>
            <a:pPr algn="just">
              <a:defRPr/>
            </a:pPr>
            <a:r>
              <a:rPr lang="en-US" sz="2000" dirty="0" err="1"/>
              <a:t>que</a:t>
            </a:r>
            <a:r>
              <a:rPr lang="en-US" sz="2000" dirty="0"/>
              <a:t> </a:t>
            </a:r>
            <a:r>
              <a:rPr lang="en-US" sz="2000" dirty="0" err="1"/>
              <a:t>atua</a:t>
            </a:r>
            <a:r>
              <a:rPr lang="en-US" sz="2000" dirty="0"/>
              <a:t>.</a:t>
            </a:r>
            <a:endParaRPr lang="pt-BR" sz="2000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BE0B16F-FB3E-45B6-9369-D05C805618E5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524001" y="152400"/>
            <a:ext cx="7789863" cy="4968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pt-BR" altLang="pt-BR" sz="2800" b="1"/>
              <a:t>Norma: ISO/IEC NBR 27002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6500CB06-40F6-48B3-98CF-35DA4E1A3B47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524001" y="152400"/>
            <a:ext cx="7789863" cy="4968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pt-BR" altLang="pt-BR" sz="2800" b="1"/>
              <a:t>Norma: ISO/IEC NBR 27002</a:t>
            </a:r>
          </a:p>
        </p:txBody>
      </p:sp>
      <p:sp>
        <p:nvSpPr>
          <p:cNvPr id="21507" name="Content Placeholder 1">
            <a:extLst>
              <a:ext uri="{FF2B5EF4-FFF2-40B4-BE49-F238E27FC236}">
                <a16:creationId xmlns:a16="http://schemas.microsoft.com/office/drawing/2014/main" id="{768CDDBD-6D67-426D-AA2B-563F3FB1F865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1981200" y="1036638"/>
            <a:ext cx="8229600" cy="52117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pt-BR" altLang="pt-BR" sz="2400" b="1"/>
              <a:t>Politica de Segurança da Informação</a:t>
            </a:r>
          </a:p>
          <a:p>
            <a:endParaRPr lang="pt-BR" altLang="pt-BR" sz="2000" b="1"/>
          </a:p>
          <a:p>
            <a:pPr>
              <a:spcBef>
                <a:spcPct val="0"/>
              </a:spcBef>
              <a:buFontTx/>
              <a:buChar char="•"/>
            </a:pPr>
            <a:r>
              <a:rPr lang="pt-BR" altLang="pt-BR" sz="2000"/>
              <a:t>Deve existir uma POLÍTICA DE SEGURANÇA DA INFORMAÇÃO, com o objetivo de prover uma orientação e apoio para implementação das </a:t>
            </a:r>
            <a:r>
              <a:rPr lang="en-US" altLang="pt-BR" sz="2000"/>
              <a:t>ações de proteção.</a:t>
            </a:r>
          </a:p>
          <a:p>
            <a:pPr>
              <a:spcBef>
                <a:spcPct val="0"/>
              </a:spcBef>
              <a:buFontTx/>
              <a:buChar char="•"/>
            </a:pPr>
            <a:endParaRPr lang="en-US" altLang="pt-BR" sz="2000"/>
          </a:p>
          <a:p>
            <a:pPr>
              <a:spcBef>
                <a:spcPct val="0"/>
              </a:spcBef>
              <a:buFontTx/>
              <a:buChar char="•"/>
            </a:pPr>
            <a:r>
              <a:rPr lang="pt-BR" altLang="pt-BR" sz="2000"/>
              <a:t>Essa política será explicitada através de um documento que deverá ser de conhecimento de todos e deve estar alinhada aos requisitos de negócio.</a:t>
            </a:r>
            <a:endParaRPr lang="en-US" altLang="pt-BR" sz="2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9851B799-FA80-4D11-8F9C-22E048FC5E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24001" y="152400"/>
            <a:ext cx="7789863" cy="4968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pt-BR" altLang="pt-BR" sz="2800" b="1"/>
              <a:t>Norma: ISO/IEC NBR 27002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52B5ADBE-749C-44EB-964E-58ABAED0EA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752601" y="838200"/>
            <a:ext cx="8531225" cy="475138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>
              <a:defRPr/>
            </a:pPr>
            <a:r>
              <a:rPr lang="en-US" sz="2400" b="1" dirty="0"/>
              <a:t>Segurança </a:t>
            </a:r>
            <a:r>
              <a:rPr lang="en-US" sz="2400" b="1" dirty="0" err="1"/>
              <a:t>Organizacional</a:t>
            </a:r>
            <a:endParaRPr lang="en-US" sz="2400" b="1" dirty="0"/>
          </a:p>
          <a:p>
            <a:pPr algn="ctr">
              <a:defRPr/>
            </a:pPr>
            <a:endParaRPr lang="en-US" sz="2400" b="1" dirty="0"/>
          </a:p>
          <a:p>
            <a:pPr marL="0" indent="0" algn="just">
              <a:spcBef>
                <a:spcPts val="0"/>
              </a:spcBef>
              <a:defRPr/>
            </a:pPr>
            <a:r>
              <a:rPr lang="pt-BR" sz="2000" dirty="0"/>
              <a:t>Deva existir uma estrutura organizacional que seja responsável pelo processo de segurança da informação na organização garantindo a sua implementação e existência ao longo do tempo</a:t>
            </a:r>
            <a:r>
              <a:rPr lang="pt-BR" sz="1600" dirty="0"/>
              <a:t>.</a:t>
            </a:r>
          </a:p>
          <a:p>
            <a:pPr algn="just">
              <a:defRPr/>
            </a:pPr>
            <a:endParaRPr lang="pt-BR" dirty="0"/>
          </a:p>
          <a:p>
            <a:pPr>
              <a:defRPr/>
            </a:pPr>
            <a:r>
              <a:rPr lang="pt-BR" sz="2000" b="1" dirty="0"/>
              <a:t>Segurança no acesso de prestadores de serviços:</a:t>
            </a:r>
          </a:p>
          <a:p>
            <a:pPr algn="just">
              <a:buFont typeface="Arial" pitchFamily="34" charset="0"/>
              <a:buChar char="•"/>
              <a:defRPr/>
            </a:pPr>
            <a:r>
              <a:rPr lang="pt-BR" sz="2000" dirty="0"/>
              <a:t>Manter a segurança de recursos de processamento e ativos da informação acessados por prestadores de serviços</a:t>
            </a:r>
          </a:p>
          <a:p>
            <a:pPr algn="just">
              <a:buFont typeface="Arial" pitchFamily="34" charset="0"/>
              <a:buChar char="•"/>
              <a:defRPr/>
            </a:pPr>
            <a:endParaRPr lang="pt-BR" sz="2000" b="1" dirty="0"/>
          </a:p>
          <a:p>
            <a:pPr algn="just">
              <a:buFont typeface="Arial" pitchFamily="34" charset="0"/>
              <a:buChar char="•"/>
              <a:defRPr/>
            </a:pPr>
            <a:r>
              <a:rPr lang="pt-BR" sz="2000" b="1" dirty="0"/>
              <a:t>Requisitos de segurança nos contratos de prestadores de serviço: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pt-BR" sz="1800" dirty="0"/>
              <a:t>Política geral sobre segurança da informação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pt-BR" sz="1800" dirty="0"/>
              <a:t>Proteção dos ativos da organização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pt-BR" sz="1800" dirty="0"/>
              <a:t>Acordo de nível de serviços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pt-BR" sz="1800" dirty="0"/>
              <a:t>Direitos de propriedade intelectual e direitos autorais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pt-BR" sz="1800" dirty="0"/>
              <a:t>Direito de monitorar, revogar acessos e auditar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3">
            <a:extLst>
              <a:ext uri="{FF2B5EF4-FFF2-40B4-BE49-F238E27FC236}">
                <a16:creationId xmlns:a16="http://schemas.microsoft.com/office/drawing/2014/main" id="{7D7E19C1-EFA7-47B8-B49E-7B23ED8712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905000" y="1066801"/>
            <a:ext cx="8362950" cy="475297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defRPr/>
            </a:pPr>
            <a:r>
              <a:rPr lang="en-US" sz="2400" b="1" dirty="0" err="1"/>
              <a:t>Gestão</a:t>
            </a:r>
            <a:r>
              <a:rPr lang="en-US" sz="2400" b="1" dirty="0"/>
              <a:t> dos </a:t>
            </a:r>
            <a:r>
              <a:rPr lang="en-US" sz="2400" b="1" dirty="0" err="1"/>
              <a:t>Ativos</a:t>
            </a:r>
            <a:endParaRPr lang="en-US" sz="2400" b="1" dirty="0"/>
          </a:p>
          <a:p>
            <a:pPr>
              <a:defRPr/>
            </a:pPr>
            <a:endParaRPr lang="en-US" sz="2400" b="1" dirty="0"/>
          </a:p>
          <a:p>
            <a:pPr marL="0" indent="0" algn="just">
              <a:spcBef>
                <a:spcPts val="0"/>
              </a:spcBef>
              <a:defRPr/>
            </a:pPr>
            <a:r>
              <a:rPr lang="pt-BR" sz="2400" dirty="0"/>
              <a:t>Para possibilitar a proteção adequada da informação é necessário que se tenha a identificação dos ativos(recursos) de informação:</a:t>
            </a:r>
          </a:p>
          <a:p>
            <a:pPr lvl="1">
              <a:defRPr/>
            </a:pPr>
            <a:r>
              <a:rPr lang="en-US" dirty="0" err="1"/>
              <a:t>Seus</a:t>
            </a:r>
            <a:r>
              <a:rPr lang="en-US" dirty="0"/>
              <a:t> </a:t>
            </a:r>
            <a:r>
              <a:rPr lang="en-US" dirty="0" err="1"/>
              <a:t>responsáveis</a:t>
            </a:r>
            <a:r>
              <a:rPr lang="en-US" dirty="0"/>
              <a:t> (</a:t>
            </a:r>
            <a:r>
              <a:rPr lang="en-US" dirty="0" err="1"/>
              <a:t>dono</a:t>
            </a:r>
            <a:r>
              <a:rPr lang="en-US" dirty="0"/>
              <a:t> da </a:t>
            </a:r>
            <a:r>
              <a:rPr lang="en-US" dirty="0" err="1"/>
              <a:t>informação</a:t>
            </a:r>
            <a:r>
              <a:rPr lang="en-US" dirty="0"/>
              <a:t>)</a:t>
            </a:r>
          </a:p>
          <a:p>
            <a:pPr lvl="1">
              <a:defRPr/>
            </a:pPr>
            <a:r>
              <a:rPr lang="en-US" dirty="0" err="1"/>
              <a:t>Sua</a:t>
            </a:r>
            <a:r>
              <a:rPr lang="en-US" dirty="0"/>
              <a:t> forma de </a:t>
            </a:r>
            <a:r>
              <a:rPr lang="en-US" dirty="0" err="1"/>
              <a:t>uso</a:t>
            </a:r>
            <a:endParaRPr lang="en-US" dirty="0"/>
          </a:p>
          <a:p>
            <a:pPr lvl="1">
              <a:defRPr/>
            </a:pPr>
            <a:r>
              <a:rPr lang="pt-BR" dirty="0"/>
              <a:t>Sua classificação em termos de sigilo.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C6F4835-5DB7-45E6-BDC5-B41B16521B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24001" y="152400"/>
            <a:ext cx="7789863" cy="4968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pt-BR" altLang="pt-BR" sz="2800" b="1"/>
              <a:t>Norma: ISO/IEC NBR 27002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B42FACEA-C8DC-416D-9DD0-A3CD042879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24001" y="152400"/>
            <a:ext cx="7789863" cy="4968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pt-BR" altLang="pt-BR" sz="2800" b="1"/>
              <a:t>Norma: ISO/IEC NBR 27002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8A487CD0-87B8-442F-8BED-0B633A8DFA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828801" y="1066801"/>
            <a:ext cx="8435975" cy="49688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indent="0"/>
            <a:r>
              <a:rPr lang="pt-BR" altLang="pt-BR" sz="2400" b="1"/>
              <a:t>Segurança em Recursos Humanos</a:t>
            </a:r>
          </a:p>
          <a:p>
            <a:pPr marL="0" indent="0"/>
            <a:endParaRPr lang="pt-BR" altLang="pt-BR" sz="2400" b="1"/>
          </a:p>
          <a:p>
            <a:pPr marL="0" indent="0" algn="just"/>
            <a:r>
              <a:rPr lang="pt-BR" altLang="pt-BR" sz="2000"/>
              <a:t>Os funcionários, prestadores de serviço e outros tipos de usuários precisam conhecer quais são as regras básicas da organização sobre esse tema. </a:t>
            </a:r>
          </a:p>
          <a:p>
            <a:pPr marL="0" indent="0" algn="just"/>
            <a:endParaRPr lang="pt-BR" altLang="pt-BR" sz="2000"/>
          </a:p>
          <a:p>
            <a:pPr marL="0" indent="0" algn="just"/>
            <a:r>
              <a:rPr lang="pt-BR" altLang="pt-BR" sz="2000"/>
              <a:t>Sendo assim, desde antes da contratação de pessoas, deve existir uma preocupação com o recursos humanos que se está contratando.</a:t>
            </a:r>
          </a:p>
          <a:p>
            <a:pPr marL="0" indent="0" algn="just"/>
            <a:endParaRPr lang="pt-BR" altLang="pt-BR" sz="2000"/>
          </a:p>
          <a:p>
            <a:pPr marL="0" indent="0" algn="just"/>
            <a:r>
              <a:rPr lang="pt-BR" altLang="pt-BR" sz="2000"/>
              <a:t>A saída desse recurso humano da organização também deve ser feita e forma organizada, possibilitando que as informações da organização continuem protegidas.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AAEC690-14B5-4ED3-AC44-3FD297245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26" y="159026"/>
            <a:ext cx="11860696" cy="632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077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9CFBB81C-3636-4108-96CE-F9CECB2096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24001" y="152400"/>
            <a:ext cx="7789863" cy="4968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pt-BR" altLang="pt-BR" sz="2800" b="1"/>
              <a:t>Norma: ISO/IEC NBR 27002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796641FA-9374-4251-81BB-312AAB8B29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828801" y="838200"/>
            <a:ext cx="8291513" cy="42799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>
              <a:defRPr/>
            </a:pPr>
            <a:r>
              <a:rPr lang="pt-BR" b="1" dirty="0"/>
              <a:t>Segurança Física e do Ambiente</a:t>
            </a:r>
          </a:p>
          <a:p>
            <a:pPr>
              <a:defRPr/>
            </a:pPr>
            <a:endParaRPr lang="pt-BR" sz="2000" b="1" dirty="0"/>
          </a:p>
          <a:p>
            <a:pPr marL="0" indent="0" algn="just">
              <a:spcBef>
                <a:spcPts val="0"/>
              </a:spcBef>
              <a:defRPr/>
            </a:pPr>
            <a:r>
              <a:rPr lang="pt-BR" sz="2000" dirty="0"/>
              <a:t>Os ambientes físicos onde estão os recursos(ativos) de informação devem ser protegidos contra ameaças que podem danificar esses recursos e prejudicar a utilização da informação para o negócio</a:t>
            </a:r>
            <a:r>
              <a:rPr lang="pt-BR" sz="1800" dirty="0"/>
              <a:t>.</a:t>
            </a:r>
          </a:p>
          <a:p>
            <a:pPr>
              <a:defRPr/>
            </a:pPr>
            <a:endParaRPr lang="pt-BR" sz="2000" dirty="0"/>
          </a:p>
          <a:p>
            <a:pPr>
              <a:defRPr/>
            </a:pPr>
            <a:r>
              <a:rPr lang="en-US" b="1" dirty="0" err="1"/>
              <a:t>Áreas</a:t>
            </a:r>
            <a:r>
              <a:rPr lang="en-US" b="1" dirty="0"/>
              <a:t> de segurança:</a:t>
            </a:r>
          </a:p>
          <a:p>
            <a:pPr>
              <a:defRPr/>
            </a:pPr>
            <a:endParaRPr lang="en-US" sz="1000" b="1" dirty="0"/>
          </a:p>
          <a:p>
            <a:pPr marL="0" indent="0" algn="just">
              <a:spcBef>
                <a:spcPts val="0"/>
              </a:spcBef>
              <a:defRPr/>
            </a:pPr>
            <a:r>
              <a:rPr lang="pt-BR" sz="2000" dirty="0"/>
              <a:t>Segurança de escritórios, salas e instalações de processamento devem ser considerados os seguintes pontos: fogo, inundação,explosão,</a:t>
            </a:r>
          </a:p>
          <a:p>
            <a:pPr marL="0" indent="0" algn="just">
              <a:spcBef>
                <a:spcPts val="0"/>
              </a:spcBef>
              <a:defRPr/>
            </a:pPr>
            <a:r>
              <a:rPr lang="pt-BR" sz="2000" dirty="0"/>
              <a:t>manifestações civis, regulamentações de saúde e segurança, etc.;</a:t>
            </a:r>
          </a:p>
          <a:p>
            <a:pPr marL="0" indent="0" algn="just">
              <a:spcBef>
                <a:spcPts val="0"/>
              </a:spcBef>
              <a:defRPr/>
            </a:pPr>
            <a:r>
              <a:rPr lang="pt-BR" sz="2000" dirty="0"/>
              <a:t>cuidados com máquinas de fax e copiadoras; portas e janelas fechadas</a:t>
            </a:r>
          </a:p>
          <a:p>
            <a:pPr marL="0" indent="0" algn="just">
              <a:spcBef>
                <a:spcPts val="0"/>
              </a:spcBef>
              <a:defRPr/>
            </a:pPr>
            <a:r>
              <a:rPr lang="pt-BR" sz="2000" dirty="0"/>
              <a:t>quando não utilizadas e proteção externa; sistemas de detecção de</a:t>
            </a:r>
          </a:p>
          <a:p>
            <a:pPr marL="0" indent="0" algn="just">
              <a:spcBef>
                <a:spcPts val="0"/>
              </a:spcBef>
              <a:defRPr/>
            </a:pPr>
            <a:r>
              <a:rPr lang="pt-BR" sz="2000" dirty="0"/>
              <a:t>intrusos testado regularmente; backups guardados fora da instalação;</a:t>
            </a:r>
          </a:p>
          <a:p>
            <a:pPr marL="0" indent="0" algn="just">
              <a:spcBef>
                <a:spcPts val="0"/>
              </a:spcBef>
              <a:defRPr/>
            </a:pPr>
            <a:r>
              <a:rPr lang="pt-BR" sz="2000" dirty="0"/>
              <a:t>áreas de expedição e carga controladas.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>
            <a:extLst>
              <a:ext uri="{FF2B5EF4-FFF2-40B4-BE49-F238E27FC236}">
                <a16:creationId xmlns:a16="http://schemas.microsoft.com/office/drawing/2014/main" id="{97542BE1-E1A2-46AB-A40A-B8E46B51BA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5001" y="990601"/>
            <a:ext cx="8435975" cy="3744913"/>
          </a:xfrm>
        </p:spPr>
        <p:txBody>
          <a:bodyPr>
            <a:normAutofit fontScale="62500" lnSpcReduction="20000"/>
          </a:bodyPr>
          <a:lstStyle/>
          <a:p>
            <a:pPr>
              <a:defRPr/>
            </a:pPr>
            <a:r>
              <a:rPr lang="pt-BR" sz="2400" b="1" dirty="0"/>
              <a:t>Gerenciamento de Operações e Comunicações</a:t>
            </a:r>
          </a:p>
          <a:p>
            <a:pPr>
              <a:defRPr/>
            </a:pPr>
            <a:endParaRPr lang="pt-BR" sz="2400" b="1" dirty="0"/>
          </a:p>
          <a:p>
            <a:pPr marL="0" indent="0" algn="just">
              <a:defRPr/>
            </a:pPr>
            <a:r>
              <a:rPr lang="pt-BR" sz="1900" dirty="0"/>
              <a:t>A utilização correta dos recursos de informação é fundamental para que a informação esteja sempre protegida e disponível para a realização do</a:t>
            </a:r>
          </a:p>
          <a:p>
            <a:pPr marL="0" indent="0" algn="just">
              <a:defRPr/>
            </a:pPr>
            <a:r>
              <a:rPr lang="en-US" sz="1900" dirty="0" err="1"/>
              <a:t>negócio</a:t>
            </a:r>
            <a:r>
              <a:rPr lang="en-US" sz="1900" dirty="0"/>
              <a:t>:</a:t>
            </a:r>
          </a:p>
          <a:p>
            <a:pPr marL="0" indent="0" algn="just">
              <a:defRPr/>
            </a:pPr>
            <a:r>
              <a:rPr lang="en-US" sz="1900" dirty="0"/>
              <a:t>• </a:t>
            </a:r>
            <a:r>
              <a:rPr lang="en-US" sz="1900" dirty="0" err="1"/>
              <a:t>Documentação</a:t>
            </a:r>
            <a:r>
              <a:rPr lang="en-US" sz="1900" dirty="0"/>
              <a:t> dos </a:t>
            </a:r>
            <a:r>
              <a:rPr lang="en-US" sz="1900" dirty="0" err="1"/>
              <a:t>processos</a:t>
            </a:r>
            <a:r>
              <a:rPr lang="en-US" sz="1900" dirty="0"/>
              <a:t> </a:t>
            </a:r>
            <a:r>
              <a:rPr lang="en-US" sz="1900" dirty="0" err="1"/>
              <a:t>operacionais</a:t>
            </a:r>
            <a:r>
              <a:rPr lang="en-US" sz="1900" dirty="0"/>
              <a:t>;</a:t>
            </a:r>
          </a:p>
          <a:p>
            <a:pPr marL="0" indent="0" algn="just">
              <a:defRPr/>
            </a:pPr>
            <a:r>
              <a:rPr lang="en-US" sz="1900" dirty="0"/>
              <a:t>• </a:t>
            </a:r>
            <a:r>
              <a:rPr lang="en-US" sz="1900" dirty="0" err="1"/>
              <a:t>Segregação</a:t>
            </a:r>
            <a:r>
              <a:rPr lang="en-US" sz="1900" dirty="0"/>
              <a:t> de </a:t>
            </a:r>
            <a:r>
              <a:rPr lang="en-US" sz="1900" dirty="0" err="1"/>
              <a:t>funções</a:t>
            </a:r>
            <a:r>
              <a:rPr lang="en-US" sz="1900" dirty="0"/>
              <a:t>;</a:t>
            </a:r>
          </a:p>
          <a:p>
            <a:pPr marL="0" indent="0" algn="just">
              <a:defRPr/>
            </a:pPr>
            <a:r>
              <a:rPr lang="pt-BR" sz="1900" dirty="0"/>
              <a:t>• Separação dos ambiente de produção com os outros ambientes, gestão </a:t>
            </a:r>
            <a:r>
              <a:rPr lang="en-US" sz="1900" dirty="0"/>
              <a:t>dos </a:t>
            </a:r>
            <a:r>
              <a:rPr lang="en-US" sz="1900" dirty="0" err="1"/>
              <a:t>serviços</a:t>
            </a:r>
            <a:r>
              <a:rPr lang="en-US" sz="1900" dirty="0"/>
              <a:t> de </a:t>
            </a:r>
            <a:r>
              <a:rPr lang="en-US" sz="1900" dirty="0" err="1"/>
              <a:t>terceiros</a:t>
            </a:r>
            <a:r>
              <a:rPr lang="en-US" sz="1900" dirty="0"/>
              <a:t>;</a:t>
            </a:r>
          </a:p>
          <a:p>
            <a:pPr marL="0" indent="0" algn="just">
              <a:defRPr/>
            </a:pPr>
            <a:r>
              <a:rPr lang="pt-BR" sz="1900" dirty="0"/>
              <a:t>• Garantia da qualidade dos serviços entregues;</a:t>
            </a:r>
          </a:p>
          <a:p>
            <a:pPr marL="0" indent="0" algn="just">
              <a:defRPr/>
            </a:pPr>
            <a:r>
              <a:rPr lang="en-US" sz="1900" dirty="0"/>
              <a:t>• </a:t>
            </a:r>
            <a:r>
              <a:rPr lang="en-US" sz="1900" dirty="0" err="1"/>
              <a:t>Monitoramento</a:t>
            </a:r>
            <a:r>
              <a:rPr lang="en-US" sz="1900" dirty="0"/>
              <a:t> dos </a:t>
            </a:r>
            <a:r>
              <a:rPr lang="en-US" sz="1900" dirty="0" err="1"/>
              <a:t>recursos</a:t>
            </a:r>
            <a:r>
              <a:rPr lang="en-US" sz="1900" dirty="0"/>
              <a:t>;</a:t>
            </a:r>
          </a:p>
          <a:p>
            <a:pPr marL="0" indent="0" algn="just">
              <a:defRPr/>
            </a:pPr>
            <a:r>
              <a:rPr lang="en-US" sz="1900" dirty="0"/>
              <a:t>• </a:t>
            </a:r>
            <a:r>
              <a:rPr lang="en-US" sz="1900" dirty="0" err="1"/>
              <a:t>Registros</a:t>
            </a:r>
            <a:r>
              <a:rPr lang="en-US" sz="1900" dirty="0"/>
              <a:t> </a:t>
            </a:r>
            <a:r>
              <a:rPr lang="en-US" sz="1900" dirty="0" err="1"/>
              <a:t>para</a:t>
            </a:r>
            <a:r>
              <a:rPr lang="en-US" sz="1900" dirty="0"/>
              <a:t> a auditoria;</a:t>
            </a:r>
          </a:p>
          <a:p>
            <a:pPr marL="0" indent="0" algn="just">
              <a:defRPr/>
            </a:pPr>
            <a:r>
              <a:rPr lang="pt-BR" sz="1900" dirty="0"/>
              <a:t>• Troca de informações com parceiros e planejamento dos recursos de</a:t>
            </a:r>
          </a:p>
          <a:p>
            <a:pPr marL="0" indent="0" algn="just">
              <a:defRPr/>
            </a:pPr>
            <a:r>
              <a:rPr lang="en-US" sz="1900" dirty="0" err="1"/>
              <a:t>informação</a:t>
            </a:r>
            <a:r>
              <a:rPr lang="en-US" sz="1900" dirty="0"/>
              <a:t>;</a:t>
            </a:r>
          </a:p>
          <a:p>
            <a:pPr marL="0" indent="0" algn="just">
              <a:defRPr/>
            </a:pPr>
            <a:r>
              <a:rPr lang="pt-BR" sz="1900" dirty="0"/>
              <a:t>São ações, que devem ser realizadas para o funcionamento do negócio da organização no que depende de operação e comunicação da tecnologia.</a:t>
            </a: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09D26D36-9E89-49D5-B3EE-4309156038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24000" y="76200"/>
            <a:ext cx="71628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pt-BR" altLang="pt-BR" sz="2800" b="1"/>
              <a:t>Norma: ISO/IEC NBR 27002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>
            <a:extLst>
              <a:ext uri="{FF2B5EF4-FFF2-40B4-BE49-F238E27FC236}">
                <a16:creationId xmlns:a16="http://schemas.microsoft.com/office/drawing/2014/main" id="{60229688-7E45-4941-8B61-EE1CCEBA0B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905001" y="1143001"/>
            <a:ext cx="8435975" cy="39592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defRPr/>
            </a:pPr>
            <a:r>
              <a:rPr lang="en-US" sz="2400" b="1" dirty="0" err="1"/>
              <a:t>Controle</a:t>
            </a:r>
            <a:r>
              <a:rPr lang="en-US" sz="2400" b="1" dirty="0"/>
              <a:t> de </a:t>
            </a:r>
            <a:r>
              <a:rPr lang="en-US" sz="2400" b="1" dirty="0" err="1"/>
              <a:t>Acesso</a:t>
            </a:r>
            <a:endParaRPr lang="en-US" sz="2400" b="1" dirty="0"/>
          </a:p>
          <a:p>
            <a:pPr>
              <a:defRPr/>
            </a:pPr>
            <a:endParaRPr lang="en-US" sz="2400" b="1" dirty="0"/>
          </a:p>
          <a:p>
            <a:pPr marL="0" indent="0" algn="just">
              <a:spcBef>
                <a:spcPts val="0"/>
              </a:spcBef>
              <a:defRPr/>
            </a:pPr>
            <a:r>
              <a:rPr lang="pt-BR" sz="1800" dirty="0"/>
              <a:t>Os procedimentos para um efetivo controle de acesso lógico têm por objetivo garantir que apenas os usuários cadastrados e previamente autorizados acessarão a informação de acordo com o tipo de uso permitido: leitura, alteração, gravação e/ou remoção.</a:t>
            </a:r>
          </a:p>
          <a:p>
            <a:pPr marL="0" indent="0" algn="just">
              <a:spcBef>
                <a:spcPts val="0"/>
              </a:spcBef>
              <a:defRPr/>
            </a:pPr>
            <a:endParaRPr lang="pt-BR" sz="1800" dirty="0"/>
          </a:p>
          <a:p>
            <a:pPr marL="0" indent="0" algn="just">
              <a:spcBef>
                <a:spcPts val="0"/>
              </a:spcBef>
              <a:defRPr/>
            </a:pPr>
            <a:r>
              <a:rPr lang="pt-BR" sz="1800" dirty="0"/>
              <a:t>A existência de políticas, definição do gestor da informação, definição de autenticação (senha, cartão, biometria), acesso externo e limitações para acesso são elementos, que devem ser definidos para uma efetiva proteção da informação no diz respeito ao controle de acesso.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DE9B7A8-B770-4EF7-B03D-5FF504F500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24001" y="152400"/>
            <a:ext cx="7789863" cy="4968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pt-BR" altLang="pt-BR" sz="2800" b="1"/>
              <a:t>Norma: ISO/IEC NBR 27002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>
            <a:extLst>
              <a:ext uri="{FF2B5EF4-FFF2-40B4-BE49-F238E27FC236}">
                <a16:creationId xmlns:a16="http://schemas.microsoft.com/office/drawing/2014/main" id="{2F9F03DC-C258-48C0-874D-299F816A4F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905001" y="1295400"/>
            <a:ext cx="8207375" cy="46180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lnSpc>
                <a:spcPct val="87000"/>
              </a:lnSpc>
              <a:spcBef>
                <a:spcPct val="50000"/>
              </a:spcBef>
              <a:defRPr/>
            </a:pPr>
            <a:r>
              <a:rPr lang="pt-BR" sz="2200" b="1" dirty="0"/>
              <a:t>Aquisição, desenvolvimento e manutenção de sistemas</a:t>
            </a:r>
          </a:p>
          <a:p>
            <a:pPr marL="0" indent="0">
              <a:lnSpc>
                <a:spcPct val="87000"/>
              </a:lnSpc>
              <a:spcBef>
                <a:spcPct val="50000"/>
              </a:spcBef>
              <a:defRPr/>
            </a:pPr>
            <a:endParaRPr lang="pt-BR" sz="2200" b="1" dirty="0"/>
          </a:p>
          <a:p>
            <a:pPr marL="0" indent="0">
              <a:lnSpc>
                <a:spcPct val="87000"/>
              </a:lnSpc>
              <a:spcBef>
                <a:spcPct val="50000"/>
              </a:spcBef>
              <a:defRPr/>
            </a:pPr>
            <a:r>
              <a:rPr lang="pt-BR" sz="1800" dirty="0"/>
              <a:t>Para que a segurança seja parte integrante dos sistemas de informação desde a sua concepção, devem ser considerados:</a:t>
            </a:r>
          </a:p>
          <a:p>
            <a:pPr marL="285750" indent="-285750">
              <a:lnSpc>
                <a:spcPct val="87000"/>
              </a:lnSpc>
              <a:spcBef>
                <a:spcPct val="50000"/>
              </a:spcBef>
              <a:defRPr/>
            </a:pPr>
            <a:r>
              <a:rPr lang="pt-BR" sz="1800" dirty="0"/>
              <a:t>A especificação de segurança para o sistema;</a:t>
            </a:r>
          </a:p>
          <a:p>
            <a:pPr marL="285750" indent="-285750">
              <a:lnSpc>
                <a:spcPct val="87000"/>
              </a:lnSpc>
              <a:spcBef>
                <a:spcPct val="50000"/>
              </a:spcBef>
              <a:defRPr/>
            </a:pPr>
            <a:r>
              <a:rPr lang="pt-BR" sz="1800" dirty="0"/>
              <a:t>A forma de processamento da aplicação;</a:t>
            </a:r>
          </a:p>
          <a:p>
            <a:pPr marL="285750" indent="-285750">
              <a:lnSpc>
                <a:spcPct val="87000"/>
              </a:lnSpc>
              <a:spcBef>
                <a:spcPct val="50000"/>
              </a:spcBef>
              <a:defRPr/>
            </a:pPr>
            <a:r>
              <a:rPr lang="pt-BR" sz="1800" dirty="0"/>
              <a:t>A definição dos controles necessários;</a:t>
            </a:r>
          </a:p>
          <a:p>
            <a:pPr marL="285750" indent="-285750">
              <a:lnSpc>
                <a:spcPct val="87000"/>
              </a:lnSpc>
              <a:spcBef>
                <a:spcPct val="50000"/>
              </a:spcBef>
              <a:defRPr/>
            </a:pPr>
            <a:r>
              <a:rPr lang="pt-BR" sz="1800" dirty="0"/>
              <a:t>A necessidade de criptografia de dados;</a:t>
            </a:r>
          </a:p>
          <a:p>
            <a:pPr marL="285750" indent="-285750">
              <a:lnSpc>
                <a:spcPct val="87000"/>
              </a:lnSpc>
              <a:spcBef>
                <a:spcPct val="50000"/>
              </a:spcBef>
              <a:defRPr/>
            </a:pPr>
            <a:r>
              <a:rPr lang="pt-BR" sz="1800" dirty="0"/>
              <a:t>O desenvolvimento terceirizado;</a:t>
            </a:r>
          </a:p>
          <a:p>
            <a:pPr marL="285750" indent="-285750">
              <a:lnSpc>
                <a:spcPct val="87000"/>
              </a:lnSpc>
              <a:spcBef>
                <a:spcPct val="50000"/>
              </a:spcBef>
              <a:defRPr/>
            </a:pPr>
            <a:r>
              <a:rPr lang="pt-BR" sz="1800" dirty="0"/>
              <a:t>A proteção dos arquivos do sistema.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2DD204E-3E91-429A-893A-2C4ED0F27C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24001" y="152400"/>
            <a:ext cx="7789863" cy="4968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pt-BR" altLang="pt-BR" sz="2800" b="1"/>
              <a:t>Norma: ISO/IEC NBR 27002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>
            <a:extLst>
              <a:ext uri="{FF2B5EF4-FFF2-40B4-BE49-F238E27FC236}">
                <a16:creationId xmlns:a16="http://schemas.microsoft.com/office/drawing/2014/main" id="{EE3A4EBE-3E88-4A84-9C08-A0430358EF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828800" y="990601"/>
            <a:ext cx="8229600" cy="47672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pt-BR" altLang="pt-BR" sz="2400" b="1"/>
              <a:t>Gestão de incidentes de segurança da </a:t>
            </a:r>
            <a:r>
              <a:rPr lang="en-US" altLang="pt-BR" sz="2400" b="1"/>
              <a:t>informação</a:t>
            </a:r>
          </a:p>
          <a:p>
            <a:endParaRPr lang="en-US" altLang="pt-BR" sz="2400" b="1"/>
          </a:p>
          <a:p>
            <a:pPr algn="just">
              <a:lnSpc>
                <a:spcPct val="87000"/>
              </a:lnSpc>
              <a:spcBef>
                <a:spcPct val="50000"/>
              </a:spcBef>
            </a:pPr>
            <a:r>
              <a:rPr lang="pt-BR" altLang="pt-BR" sz="2400"/>
              <a:t>O objetivo deste aspecto é garantir:</a:t>
            </a:r>
          </a:p>
          <a:p>
            <a:pPr algn="just">
              <a:lnSpc>
                <a:spcPct val="87000"/>
              </a:lnSpc>
              <a:spcBef>
                <a:spcPct val="50000"/>
              </a:spcBef>
              <a:buFontTx/>
              <a:buChar char="•"/>
            </a:pPr>
            <a:r>
              <a:rPr lang="pt-BR" altLang="pt-BR" sz="2400"/>
              <a:t>Incidentes e ocorrências similares sejam formalmente registrados;</a:t>
            </a:r>
          </a:p>
          <a:p>
            <a:pPr algn="just">
              <a:lnSpc>
                <a:spcPct val="87000"/>
              </a:lnSpc>
              <a:spcBef>
                <a:spcPct val="50000"/>
              </a:spcBef>
              <a:buFontTx/>
              <a:buChar char="•"/>
            </a:pPr>
            <a:endParaRPr lang="pt-BR" altLang="pt-BR" sz="2400"/>
          </a:p>
          <a:p>
            <a:pPr algn="just">
              <a:lnSpc>
                <a:spcPct val="87000"/>
              </a:lnSpc>
              <a:spcBef>
                <a:spcPct val="50000"/>
              </a:spcBef>
              <a:buFontTx/>
              <a:buChar char="•"/>
            </a:pPr>
            <a:r>
              <a:rPr lang="pt-BR" altLang="pt-BR" sz="2400"/>
              <a:t>Exista uma busca pela efetiva causa do mesmo com o objetivo de </a:t>
            </a:r>
            <a:r>
              <a:rPr lang="en-US" altLang="pt-BR" sz="2400"/>
              <a:t>corrigir;</a:t>
            </a:r>
          </a:p>
          <a:p>
            <a:pPr algn="just">
              <a:lnSpc>
                <a:spcPct val="87000"/>
              </a:lnSpc>
              <a:spcBef>
                <a:spcPct val="50000"/>
              </a:spcBef>
              <a:buFontTx/>
              <a:buChar char="•"/>
            </a:pPr>
            <a:endParaRPr lang="en-US" altLang="pt-BR" sz="2400"/>
          </a:p>
          <a:p>
            <a:pPr algn="just">
              <a:lnSpc>
                <a:spcPct val="87000"/>
              </a:lnSpc>
              <a:spcBef>
                <a:spcPct val="50000"/>
              </a:spcBef>
              <a:buFontTx/>
              <a:buChar char="•"/>
            </a:pPr>
            <a:r>
              <a:rPr lang="pt-BR" altLang="pt-BR" sz="2400"/>
              <a:t>Resolver em tempo aceitável para realização do negócio.</a:t>
            </a: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4A06AEA3-9D99-4F22-91ED-46E81D3CD4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24001" y="152400"/>
            <a:ext cx="7789863" cy="4968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pt-BR" altLang="pt-BR" sz="2800" b="1"/>
              <a:t>Norma: ISO/IEC NBR 27002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3">
            <a:extLst>
              <a:ext uri="{FF2B5EF4-FFF2-40B4-BE49-F238E27FC236}">
                <a16:creationId xmlns:a16="http://schemas.microsoft.com/office/drawing/2014/main" id="{5DA35C3E-BB89-4161-8683-F8159955CB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905000" y="990600"/>
            <a:ext cx="8280400" cy="23749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>
              <a:defRPr/>
            </a:pPr>
            <a:r>
              <a:rPr lang="pt-BR" sz="2400" b="1" dirty="0"/>
              <a:t>Gestão da Continuidade de Negócio</a:t>
            </a:r>
          </a:p>
          <a:p>
            <a:pPr>
              <a:defRPr/>
            </a:pPr>
            <a:endParaRPr lang="pt-BR" sz="2400" b="1" dirty="0"/>
          </a:p>
          <a:p>
            <a:pPr marL="0" indent="0" algn="just">
              <a:spcBef>
                <a:spcPts val="0"/>
              </a:spcBef>
              <a:defRPr/>
            </a:pPr>
            <a:r>
              <a:rPr lang="pt-BR" sz="1800" dirty="0"/>
              <a:t>Com o objetivo de não permitir a interrupção das atividades de negócio e proteger os processos críticos contra falhas ou desastres significativos, oprocesso de segurança da informação da organização deve ter uma gestão de continuidade de negócios com a construção de um plano </a:t>
            </a:r>
            <a:r>
              <a:rPr lang="en-US" sz="1800" dirty="0"/>
              <a:t>formal e </a:t>
            </a:r>
            <a:r>
              <a:rPr lang="en-US" sz="1800" dirty="0" err="1"/>
              <a:t>estruturado</a:t>
            </a:r>
            <a:r>
              <a:rPr lang="en-US" sz="1800" dirty="0"/>
              <a:t>.</a:t>
            </a:r>
          </a:p>
          <a:p>
            <a:pPr>
              <a:lnSpc>
                <a:spcPct val="87000"/>
              </a:lnSpc>
              <a:spcBef>
                <a:spcPct val="50000"/>
              </a:spcBef>
              <a:defRPr/>
            </a:pPr>
            <a:endParaRPr lang="en-US" sz="1800" dirty="0"/>
          </a:p>
          <a:p>
            <a:pPr marL="0" indent="0" algn="just">
              <a:lnSpc>
                <a:spcPct val="87000"/>
              </a:lnSpc>
              <a:spcBef>
                <a:spcPts val="0"/>
              </a:spcBef>
              <a:defRPr/>
            </a:pPr>
            <a:r>
              <a:rPr lang="pt-BR" sz="1800" dirty="0"/>
              <a:t>A construção desse plano, deve ser considerado uma análise de impacto no negócio em relação aos processos de forma a permitir identificar o tempo aceitável, para a recuperação e o custo compatível que deve ser </a:t>
            </a:r>
            <a:r>
              <a:rPr lang="en-US" sz="1800" dirty="0" err="1"/>
              <a:t>considerado</a:t>
            </a:r>
            <a:r>
              <a:rPr lang="en-US" sz="1800" dirty="0"/>
              <a:t>.</a:t>
            </a:r>
          </a:p>
          <a:p>
            <a:pPr>
              <a:lnSpc>
                <a:spcPct val="87000"/>
              </a:lnSpc>
              <a:spcBef>
                <a:spcPct val="50000"/>
              </a:spcBef>
              <a:defRPr/>
            </a:pPr>
            <a:endParaRPr lang="en-US" sz="2400" b="1" dirty="0"/>
          </a:p>
          <a:p>
            <a:pPr marL="0" indent="0" algn="just">
              <a:lnSpc>
                <a:spcPct val="87000"/>
              </a:lnSpc>
              <a:spcBef>
                <a:spcPts val="0"/>
              </a:spcBef>
              <a:defRPr/>
            </a:pPr>
            <a:r>
              <a:rPr lang="pt-BR" sz="1800" dirty="0"/>
              <a:t>Este plano deve ser eficiente e eficaz e para tanto exigirá a realização de teste e a existência de um processo para a sua atualização e </a:t>
            </a:r>
            <a:r>
              <a:rPr lang="en-US" sz="1800" dirty="0" err="1"/>
              <a:t>manutenção</a:t>
            </a:r>
            <a:r>
              <a:rPr lang="en-US" sz="1800" dirty="0"/>
              <a:t>.</a:t>
            </a:r>
            <a:endParaRPr lang="pt-BR" sz="1800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B5F1C70-8822-45BA-B486-2B3D0A6E37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24001" y="152400"/>
            <a:ext cx="7789863" cy="4968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pt-BR" altLang="pt-BR" sz="2800" b="1"/>
              <a:t>Norma: ISO/IEC NBR 27002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3">
            <a:extLst>
              <a:ext uri="{FF2B5EF4-FFF2-40B4-BE49-F238E27FC236}">
                <a16:creationId xmlns:a16="http://schemas.microsoft.com/office/drawing/2014/main" id="{7D5FB063-71B0-46EC-A78A-66DAF09461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defRPr/>
            </a:pPr>
            <a:r>
              <a:rPr lang="en-US" sz="2400" b="1" dirty="0" err="1"/>
              <a:t>Conformidade</a:t>
            </a:r>
            <a:endParaRPr lang="en-US" sz="2400" b="1" dirty="0"/>
          </a:p>
          <a:p>
            <a:pPr>
              <a:defRPr/>
            </a:pPr>
            <a:endParaRPr lang="en-US" sz="2400" b="1" dirty="0"/>
          </a:p>
          <a:p>
            <a:pPr marL="0" indent="0" algn="just">
              <a:spcBef>
                <a:spcPts val="0"/>
              </a:spcBef>
              <a:defRPr/>
            </a:pPr>
            <a:r>
              <a:rPr lang="pt-BR" sz="2000" dirty="0"/>
              <a:t>Evitar a violação de qualquer lei criminal ou civil, estatutos,regulamentações ou obrigações contratuais e de quaisquer requisitos de segurança é o objetivo desse item de conformidade.</a:t>
            </a:r>
          </a:p>
          <a:p>
            <a:pPr marL="0" indent="0" algn="just">
              <a:spcBef>
                <a:spcPts val="0"/>
              </a:spcBef>
              <a:defRPr/>
            </a:pPr>
            <a:endParaRPr lang="pt-BR" sz="2000" dirty="0"/>
          </a:p>
          <a:p>
            <a:pPr marL="0" indent="0" algn="just">
              <a:spcBef>
                <a:spcPts val="0"/>
              </a:spcBef>
              <a:defRPr/>
            </a:pPr>
            <a:r>
              <a:rPr lang="pt-BR" sz="2000" dirty="0"/>
              <a:t>Para tanto, deve-se identificar a legislação vigente e outros regulamentos</a:t>
            </a:r>
          </a:p>
          <a:p>
            <a:pPr marL="0" indent="0" algn="just">
              <a:spcBef>
                <a:spcPts val="0"/>
              </a:spcBef>
              <a:defRPr/>
            </a:pPr>
            <a:r>
              <a:rPr lang="pt-BR" sz="2000" dirty="0"/>
              <a:t>específicos a que o negócio da organização está submisso.</a:t>
            </a:r>
          </a:p>
          <a:p>
            <a:pPr marL="0" indent="0" algn="just">
              <a:spcBef>
                <a:spcPts val="0"/>
              </a:spcBef>
              <a:defRPr/>
            </a:pPr>
            <a:endParaRPr lang="pt-BR" sz="2000" dirty="0"/>
          </a:p>
          <a:p>
            <a:pPr marL="0" indent="0" algn="just">
              <a:spcBef>
                <a:spcPts val="0"/>
              </a:spcBef>
              <a:defRPr/>
            </a:pPr>
            <a:r>
              <a:rPr lang="pt-BR" sz="2000" dirty="0"/>
              <a:t>Também deve-se garantir a existência de evidências para atender a</a:t>
            </a:r>
          </a:p>
          <a:p>
            <a:pPr marL="0" indent="0" algn="just">
              <a:spcBef>
                <a:spcPts val="0"/>
              </a:spcBef>
              <a:defRPr/>
            </a:pPr>
            <a:r>
              <a:rPr lang="pt-BR" sz="2000" dirty="0"/>
              <a:t>auditorias ou solicitações da justiça.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0E34C16-2846-4977-AB42-281225F872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24001" y="152400"/>
            <a:ext cx="7789863" cy="4968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pt-BR" altLang="pt-BR" sz="2800" b="1"/>
              <a:t>Norma: ISO/IEC NBR 27002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DD83EFD-EBC2-480A-B96E-12B081B73B4F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b="1" dirty="0">
                <a:solidFill>
                  <a:srgbClr val="C00000"/>
                </a:solidFill>
                <a:latin typeface="Trebuchet MS" panose="020B0603020202020204" pitchFamily="34" charset="0"/>
              </a:rPr>
              <a:t>Ética</a:t>
            </a:r>
            <a:r>
              <a:rPr lang="pt-BR" altLang="pt-BR" dirty="0">
                <a:solidFill>
                  <a:srgbClr val="004D84"/>
                </a:solidFill>
                <a:latin typeface="Trebuchet MS" panose="020B0603020202020204" pitchFamily="34" charset="0"/>
              </a:rPr>
              <a:t> – conjunto de princípios que estabelece o que é certo ou errado e que, os indivíduos na qualidade de agentes livres, utilizam para fazer as escolhas que orientam o seu comportamento.</a:t>
            </a:r>
          </a:p>
          <a:p>
            <a:r>
              <a:rPr lang="pt-BR" altLang="pt-BR" b="1" dirty="0">
                <a:solidFill>
                  <a:srgbClr val="C00000"/>
                </a:solidFill>
                <a:latin typeface="Trebuchet MS" panose="020B0603020202020204" pitchFamily="34" charset="0"/>
              </a:rPr>
              <a:t>Ética</a:t>
            </a:r>
            <a:r>
              <a:rPr lang="pt-BR" altLang="pt-BR" dirty="0">
                <a:latin typeface="Trebuchet MS" panose="020B0603020202020204" pitchFamily="34" charset="0"/>
              </a:rPr>
              <a:t> </a:t>
            </a:r>
            <a:r>
              <a:rPr lang="pt-BR" altLang="pt-BR" dirty="0">
                <a:solidFill>
                  <a:srgbClr val="004D84"/>
                </a:solidFill>
                <a:latin typeface="Trebuchet MS" panose="020B0603020202020204" pitchFamily="34" charset="0"/>
              </a:rPr>
              <a:t>é um conjunto de valores morais e princípios que norteiam a conduta humana na sociedade.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CED83E9-4C22-4B09-BF50-517900F10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3330"/>
            <a:ext cx="12191999" cy="568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3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009A30A-CED9-405D-B0F1-8743CB6C9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12192000" cy="306497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8516CDE-EF10-4A2C-A6BB-3E7A4920B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074504"/>
            <a:ext cx="12191999" cy="355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62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05B48D9-1F87-4165-969B-FC340575A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3429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FF3076C-6EB4-4BF2-A591-8FD4F6BE8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429000"/>
            <a:ext cx="12191999" cy="318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32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C77EA8D-C010-49E6-8A85-3C1694CFA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7" y="733425"/>
            <a:ext cx="9877425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896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D07EAA6-5FA4-436B-8B4D-C44CAC4C1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3429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E8DC541-5FED-40B5-9E82-BF7FEEF72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429000"/>
            <a:ext cx="12191999" cy="321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8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D377377-4B70-40B6-A4A8-B64D89473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98120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5527E12-20AE-4DA1-B23B-6D55700EE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94452"/>
            <a:ext cx="12191999" cy="233900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DBC7F4D-9193-44EA-9132-C26617DE0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346712"/>
            <a:ext cx="12191998" cy="231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08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06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02AF3D1-90CB-4FDA-A79E-F8B7B49E6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738187"/>
            <a:ext cx="986790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52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550CC7F-A5EB-4A1E-A33F-999EA1AB2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738187"/>
            <a:ext cx="984885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121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CF52C45-8D07-4693-969E-B56A68275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728662"/>
            <a:ext cx="9848850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8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835C3B0-089B-45E9-A360-B9DCE82C6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714375"/>
            <a:ext cx="984885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003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3B57962-7141-4208-A83B-DC6394D9E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5" y="723900"/>
            <a:ext cx="988695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015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668</TotalTime>
  <Words>1930</Words>
  <Application>Microsoft Office PowerPoint</Application>
  <PresentationFormat>Widescreen</PresentationFormat>
  <Paragraphs>245</Paragraphs>
  <Slides>42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Trebuchet MS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Norma: ISO/IEC NBR 27001 e ISO/IEC NBR 27002</vt:lpstr>
      <vt:lpstr>Norma: ISO/IEC NBR 27001</vt:lpstr>
      <vt:lpstr>Norma: ISO/IEC NBR 27001</vt:lpstr>
      <vt:lpstr>Apresentação do PowerPoint</vt:lpstr>
      <vt:lpstr>Apresentação do PowerPoint</vt:lpstr>
      <vt:lpstr>Norma: ISO/IEC NBR 27002</vt:lpstr>
      <vt:lpstr>Norma: ISO/IEC NBR 27002</vt:lpstr>
      <vt:lpstr>Norma: ISO/IEC NBR 27002</vt:lpstr>
      <vt:lpstr>Norma: ISO/IEC NBR 27002</vt:lpstr>
      <vt:lpstr>Norma: ISO/IEC NBR 27002</vt:lpstr>
      <vt:lpstr>Norma: ISO/IEC NBR 27002</vt:lpstr>
      <vt:lpstr>Norma: ISO/IEC NBR 27002</vt:lpstr>
      <vt:lpstr>Norma: ISO/IEC NBR 27002</vt:lpstr>
      <vt:lpstr>Norma: ISO/IEC NBR 27002</vt:lpstr>
      <vt:lpstr>Norma: ISO/IEC NBR 27002</vt:lpstr>
      <vt:lpstr>Norma: ISO/IEC NBR 27002</vt:lpstr>
      <vt:lpstr>Norma: ISO/IEC NBR 27002</vt:lpstr>
      <vt:lpstr>Norma: ISO/IEC NBR 27002</vt:lpstr>
      <vt:lpstr>Norma: ISO/IEC NBR 27002</vt:lpstr>
      <vt:lpstr>Norma: ISO/IEC NBR 27002</vt:lpstr>
      <vt:lpstr>Norma: ISO/IEC NBR 27002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Fábio Ricardo de Sousa</dc:creator>
  <cp:lastModifiedBy>usuario</cp:lastModifiedBy>
  <cp:revision>63</cp:revision>
  <dcterms:created xsi:type="dcterms:W3CDTF">2021-01-29T11:30:57Z</dcterms:created>
  <dcterms:modified xsi:type="dcterms:W3CDTF">2021-11-28T20:56:36Z</dcterms:modified>
</cp:coreProperties>
</file>